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9" r:id="rId2"/>
    <p:sldId id="304" r:id="rId3"/>
    <p:sldId id="296" r:id="rId4"/>
    <p:sldId id="260" r:id="rId5"/>
    <p:sldId id="263" r:id="rId6"/>
    <p:sldId id="310" r:id="rId7"/>
    <p:sldId id="320" r:id="rId8"/>
    <p:sldId id="319" r:id="rId9"/>
    <p:sldId id="307" r:id="rId10"/>
    <p:sldId id="308" r:id="rId11"/>
    <p:sldId id="309" r:id="rId12"/>
    <p:sldId id="321" r:id="rId13"/>
    <p:sldId id="323" r:id="rId14"/>
    <p:sldId id="322" r:id="rId15"/>
    <p:sldId id="324" r:id="rId16"/>
    <p:sldId id="333" r:id="rId17"/>
    <p:sldId id="305" r:id="rId18"/>
    <p:sldId id="306" r:id="rId19"/>
    <p:sldId id="311" r:id="rId20"/>
    <p:sldId id="315" r:id="rId21"/>
    <p:sldId id="316" r:id="rId22"/>
    <p:sldId id="325" r:id="rId23"/>
    <p:sldId id="326" r:id="rId24"/>
    <p:sldId id="317" r:id="rId25"/>
    <p:sldId id="327" r:id="rId26"/>
    <p:sldId id="334" r:id="rId27"/>
    <p:sldId id="328" r:id="rId28"/>
    <p:sldId id="330" r:id="rId29"/>
    <p:sldId id="329" r:id="rId30"/>
    <p:sldId id="331" r:id="rId31"/>
    <p:sldId id="332" r:id="rId32"/>
    <p:sldId id="335" r:id="rId33"/>
    <p:sldId id="313" r:id="rId34"/>
    <p:sldId id="336" r:id="rId35"/>
    <p:sldId id="312" r:id="rId36"/>
    <p:sldId id="314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95" d="100"/>
          <a:sy n="95" d="100"/>
        </p:scale>
        <p:origin x="112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5B7A4-433F-DE49-A92C-18E2E7BCBBD9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526C-96D5-414A-A2DF-4B4BFB2F6B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51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97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41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54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90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690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72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46F62-EC0B-5BEC-7C35-EDF40F083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DF59E3-5FF8-9503-2A6D-B8E11B803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33E2FF-0719-FC74-3BD2-D44934000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6CD5DA-B5DD-27D5-9169-EFB65A622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7383A1-0228-3D00-A22D-7EB1E8CB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60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BD580-454B-149E-B398-B033E10B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6AF624-EAE1-DFAB-62C1-C06DA6384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B3110-5C24-D1BA-5BC3-E1F1A6FF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B2D7FE-35AF-C313-FF8D-2D2E1CBA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BA79A3-11E5-FF47-F937-5874495F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41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C40EAAF-40C3-3F8C-D768-0925C751C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91CC96-58C8-BA5A-EDD5-E78ACE169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CCB2D7-E093-49A6-F2F5-221A490E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6DA574-D3F8-6CAA-0EC8-B8488B6C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043111-C175-8CC6-2795-7C2B1C9C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65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D567D-7929-7F47-19C9-A5F775BB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3A36A4-7E18-D20C-5007-F3ABEAD12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55445C-B394-956A-0045-92EE6BEF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30D5A3-A0B5-F038-5DA1-ECD472A1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D0646-9F75-45F0-A887-733C92E1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21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1A50-A73B-C33E-736C-84E448D0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1B8520-6667-5726-69B8-ED9452059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149221-F67A-35AF-0630-51A3CA73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291483-EA84-07AD-0A4B-84119901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F97EE1-00D3-EF43-EC4B-49483DD1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6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77EAA-E5C0-A03E-EE58-F97A7A31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1796A8-6931-5D3B-9D45-51D99CFF7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383D27-E0C1-D26D-C57A-0E52DF058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5CFB18-623F-1ABC-21A1-D1BBCB79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43B0C9-65FA-0984-4C00-F1DB49ED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9F5218-4D11-8EB4-0466-3AFF1348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72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6C7FE-7FE0-5DAF-D666-7C402942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A87C6E-94F7-A1D3-A9B7-DBB4567E7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15DFC1-D14A-BAEC-3C4E-C8F443BD6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BF7453-FBD9-E28C-170A-77F20B568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AE267A-B6B4-FE81-1834-BEA3C161A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2BCA02-5D8C-A289-7017-E230B00FE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85B39E-EC11-FD20-AB36-C03520B2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25421C-9DF7-A107-DD67-9665259C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220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B050A-9FBD-82E2-92FE-C8CAEAC0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5105A9-5D5A-3731-86C5-3AC39E91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BC3262-98C8-8089-0B71-255D01FE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054F3A-4583-70D3-415B-9C450168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98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075F3F-B0A6-CD41-B82F-D78C4458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179B372-860B-C83A-8AD4-F5D3E1E6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A60936-7BA1-0234-0138-53B75BE4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30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4B566-9AEE-6416-ED23-11C6F3DE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85D67-7943-CC3B-1D09-41D32F9AD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F715F7-426E-0581-ABFD-604869419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C696B6-9675-153A-BFED-7DA016C3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29446A-0BBC-94A3-6EBB-70B53D1A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B4B89E-2D02-7243-4CA5-22DA98C0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80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11FA65-8DDC-95AA-7526-1342946B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0FE817-4852-EC8C-BD8E-8ECA83DF8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1C0D52-EC2F-3143-89FA-8DD1F7B68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ED6BD0-5744-2A1A-5766-76DF641B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5B1679-F091-357B-AF2B-F1D64713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A489D1-7D2A-A1CA-FCE4-870D3440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6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3C9C6-CCFC-7A9C-A0FA-ECA57644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4E4A56-3B22-81EB-0DA8-3B86DD0BD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569B4E-C738-8EF5-8CC3-9682F6953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C868D-DB93-144E-8CE1-346E2E686912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A1BA10-1640-16D9-E158-C21326E44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39FC7-AD24-5F28-7AFA-BE0B2648E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62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13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11" Type="http://schemas.openxmlformats.org/officeDocument/2006/relationships/image" Target="../media/image43.png"/><Relationship Id="rId5" Type="http://schemas.openxmlformats.org/officeDocument/2006/relationships/image" Target="../media/image37.gif"/><Relationship Id="rId10" Type="http://schemas.openxmlformats.org/officeDocument/2006/relationships/image" Target="../media/image42.gif"/><Relationship Id="rId4" Type="http://schemas.openxmlformats.org/officeDocument/2006/relationships/image" Target="../media/image36.gif"/><Relationship Id="rId9" Type="http://schemas.openxmlformats.org/officeDocument/2006/relationships/image" Target="../media/image41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13" Type="http://schemas.openxmlformats.org/officeDocument/2006/relationships/image" Target="../media/image63.png"/><Relationship Id="rId3" Type="http://schemas.openxmlformats.org/officeDocument/2006/relationships/image" Target="../media/image1.jpeg"/><Relationship Id="rId7" Type="http://schemas.openxmlformats.org/officeDocument/2006/relationships/image" Target="../media/image58.png"/><Relationship Id="rId12" Type="http://schemas.openxmlformats.org/officeDocument/2006/relationships/image" Target="../media/image62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gif"/><Relationship Id="rId11" Type="http://schemas.openxmlformats.org/officeDocument/2006/relationships/image" Target="../media/image62.png"/><Relationship Id="rId5" Type="http://schemas.openxmlformats.org/officeDocument/2006/relationships/image" Target="../media/image56.gif"/><Relationship Id="rId10" Type="http://schemas.openxmlformats.org/officeDocument/2006/relationships/image" Target="../media/image61.gif"/><Relationship Id="rId4" Type="http://schemas.openxmlformats.org/officeDocument/2006/relationships/image" Target="../media/image55.gif"/><Relationship Id="rId9" Type="http://schemas.openxmlformats.org/officeDocument/2006/relationships/image" Target="../media/image60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1.jpe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20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0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gif"/><Relationship Id="rId11" Type="http://schemas.openxmlformats.org/officeDocument/2006/relationships/image" Target="../media/image95.gif"/><Relationship Id="rId5" Type="http://schemas.openxmlformats.org/officeDocument/2006/relationships/image" Target="../media/image89.png"/><Relationship Id="rId10" Type="http://schemas.openxmlformats.org/officeDocument/2006/relationships/image" Target="../media/image94.gif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7.png"/><Relationship Id="rId7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gif"/><Relationship Id="rId13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104.gif"/><Relationship Id="rId12" Type="http://schemas.openxmlformats.org/officeDocument/2006/relationships/image" Target="../media/image10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gif"/><Relationship Id="rId5" Type="http://schemas.openxmlformats.org/officeDocument/2006/relationships/image" Target="../media/image102.png"/><Relationship Id="rId10" Type="http://schemas.openxmlformats.org/officeDocument/2006/relationships/image" Target="../media/image107.gif"/><Relationship Id="rId4" Type="http://schemas.openxmlformats.org/officeDocument/2006/relationships/image" Target="../media/image1.jpeg"/><Relationship Id="rId9" Type="http://schemas.openxmlformats.org/officeDocument/2006/relationships/image" Target="../media/image106.png"/><Relationship Id="rId14" Type="http://schemas.openxmlformats.org/officeDocument/2006/relationships/image" Target="../media/image111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0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openxmlformats.org/officeDocument/2006/relationships/image" Target="../media/image1.jpeg"/><Relationship Id="rId9" Type="http://schemas.openxmlformats.org/officeDocument/2006/relationships/image" Target="../media/image106.png"/><Relationship Id="rId1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gif"/><Relationship Id="rId13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123.gif"/><Relationship Id="rId12" Type="http://schemas.openxmlformats.org/officeDocument/2006/relationships/image" Target="../media/image12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gif"/><Relationship Id="rId5" Type="http://schemas.openxmlformats.org/officeDocument/2006/relationships/image" Target="../media/image71.png"/><Relationship Id="rId10" Type="http://schemas.openxmlformats.org/officeDocument/2006/relationships/image" Target="../media/image126.gif"/><Relationship Id="rId4" Type="http://schemas.openxmlformats.org/officeDocument/2006/relationships/image" Target="../media/image1.jpeg"/><Relationship Id="rId9" Type="http://schemas.openxmlformats.org/officeDocument/2006/relationships/image" Target="../media/image125.png"/><Relationship Id="rId14" Type="http://schemas.openxmlformats.org/officeDocument/2006/relationships/image" Target="../media/image13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image" Target="../media/image1.jpe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d.web.cern.ch/mad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nd.web.cern.ch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11" Type="http://schemas.openxmlformats.org/officeDocument/2006/relationships/image" Target="../media/image20.png"/><Relationship Id="rId5" Type="http://schemas.openxmlformats.org/officeDocument/2006/relationships/image" Target="../media/image14.gif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176" y="3891109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76598" y="3021002"/>
            <a:ext cx="6614800" cy="3234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algn="ctr"/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Колокольчиков С.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Аксентьев А.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1,2,3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Мельников. А,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1,3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Сеничев Ю.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1,2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Сыресин Е.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Ладыгин В.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Иванов С.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Калинин В.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Пашков П.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Ермолаев А.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endParaRPr lang="ru-RU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ядерных исследований Российской академии наук, Москва</a:t>
            </a: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физико-технический институт, Долгопрудный</a:t>
            </a: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инженерно-физический институт, Москва</a:t>
            </a: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Объединенный институт ядерных исследований, Москва</a:t>
            </a: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физики высоких энергий, Протвино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700" i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ru-RU" sz="1700" dirty="0"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Москва</a:t>
            </a:r>
            <a:r>
              <a:rPr lang="ru-RU" sz="1700" dirty="0">
                <a:latin typeface="+mn-lt"/>
                <a:ea typeface="Times New Roman"/>
                <a:cs typeface="Times New Roman"/>
                <a:sym typeface="Times New Roman"/>
              </a:rPr>
              <a:t>, 25 декабрь 2023</a:t>
            </a:r>
            <a:r>
              <a:rPr lang="en-US" sz="17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7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16311" y="2114012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IX International Symposium on &quot;Optics &amp; its applications&quot; (1-5 August 2020)  · JINR (Indico)">
            <a:extLst>
              <a:ext uri="{FF2B5EF4-FFF2-40B4-BE49-F238E27FC236}">
                <a16:creationId xmlns:a16="http://schemas.microsoft.com/office/drawing/2014/main" id="{042DC54C-A10B-EAD6-3B98-D46E87BA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44" y="2484458"/>
            <a:ext cx="1943619" cy="17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" name="タイトル 1">
            <a:extLst>
              <a:ext uri="{FF2B5EF4-FFF2-40B4-BE49-F238E27FC236}">
                <a16:creationId xmlns:a16="http://schemas.microsoft.com/office/drawing/2014/main" id="{7E4BE844-709F-B66F-7B03-2344867D8BF3}"/>
              </a:ext>
            </a:extLst>
          </p:cNvPr>
          <p:cNvSpPr txBox="1"/>
          <p:nvPr/>
        </p:nvSpPr>
        <p:spPr>
          <a:xfrm>
            <a:off x="12002" y="682195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Прохождение критической энергии </a:t>
            </a:r>
            <a:endParaRPr lang="en-US" sz="2800" kern="1400" spc="-5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протонном синхротроне У-70 в гармоническом ВЧ</a:t>
            </a:r>
          </a:p>
        </p:txBody>
      </p:sp>
      <p:pic>
        <p:nvPicPr>
          <p:cNvPr id="2" name="Picture 2" descr="Наши заказчики - НПО Гелиймаш">
            <a:extLst>
              <a:ext uri="{FF2B5EF4-FFF2-40B4-BE49-F238E27FC236}">
                <a16:creationId xmlns:a16="http://schemas.microsoft.com/office/drawing/2014/main" id="{BFC8262D-05C7-09EE-9BA9-FC7D9BE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8" y="4421039"/>
            <a:ext cx="1714272" cy="17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3F0B835F-DDD8-BBEB-7F42-EC5B3B9CA14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6" name="テキスト ボックス 91">
            <a:extLst>
              <a:ext uri="{FF2B5EF4-FFF2-40B4-BE49-F238E27FC236}">
                <a16:creationId xmlns:a16="http://schemas.microsoft.com/office/drawing/2014/main" id="{07BBE0E1-097D-B58C-6563-E0BB21F72E2F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Поперечное согласование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6E2F89-CE59-77C3-4AB2-F3A92986F0F1}"/>
                  </a:ext>
                </a:extLst>
              </p:cNvPr>
              <p:cNvSpPr txBox="1"/>
              <p:nvPr/>
            </p:nvSpPr>
            <p:spPr>
              <a:xfrm>
                <a:off x="683011" y="1637270"/>
                <a:ext cx="4045106" cy="904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𝑚𝑄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(7)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6E2F89-CE59-77C3-4AB2-F3A92986F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1" y="1637270"/>
                <a:ext cx="4045106" cy="904094"/>
              </a:xfrm>
              <a:prstGeom prst="rect">
                <a:avLst/>
              </a:prstGeom>
              <a:blipFill>
                <a:blip r:embed="rId3"/>
                <a:stretch>
                  <a:fillRect t="-194444" b="-2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3BDDE8-B5C6-ACA1-4932-BE89D45C9FE6}"/>
              </a:ext>
            </a:extLst>
          </p:cNvPr>
          <p:cNvSpPr txBox="1"/>
          <p:nvPr/>
        </p:nvSpPr>
        <p:spPr>
          <a:xfrm>
            <a:off x="683011" y="1098574"/>
            <a:ext cx="451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Поперечная нестабильность «голова-хвост»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7983FB-1CC3-3E23-6377-93A0E6A093E3}"/>
                  </a:ext>
                </a:extLst>
              </p:cNvPr>
              <p:cNvSpPr txBox="1"/>
              <p:nvPr/>
            </p:nvSpPr>
            <p:spPr>
              <a:xfrm>
                <a:off x="683011" y="3721578"/>
                <a:ext cx="2817426" cy="690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&lt;0,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&gt;0,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&gt;0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7983FB-1CC3-3E23-6377-93A0E6A0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1" y="3721578"/>
                <a:ext cx="2817426" cy="690189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76BB7B-CEFC-F147-A272-9485027EA08F}"/>
                  </a:ext>
                </a:extLst>
              </p:cNvPr>
              <p:cNvSpPr txBox="1"/>
              <p:nvPr/>
            </p:nvSpPr>
            <p:spPr>
              <a:xfrm>
                <a:off x="683011" y="5153091"/>
                <a:ext cx="6116444" cy="774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𝑒𝑀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/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bSup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𝐵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/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76BB7B-CEFC-F147-A272-9485027EA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1" y="5153091"/>
                <a:ext cx="6116444" cy="774636"/>
              </a:xfrm>
              <a:prstGeom prst="rect">
                <a:avLst/>
              </a:prstGeom>
              <a:blipFill>
                <a:blip r:embed="rId5"/>
                <a:stretch>
                  <a:fillRect t="-51613" b="-7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44FC92-7C15-FE19-F842-267527211D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43" y="1330151"/>
            <a:ext cx="5255774" cy="39415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11BE6A-54E0-8A6E-F710-3F956A564529}"/>
              </a:ext>
            </a:extLst>
          </p:cNvPr>
          <p:cNvSpPr txBox="1"/>
          <p:nvPr/>
        </p:nvSpPr>
        <p:spPr>
          <a:xfrm>
            <a:off x="683011" y="4618987"/>
            <a:ext cx="207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Несколько сгустков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732C8-7A9C-AFD0-D8DA-72D971D52721}"/>
              </a:ext>
            </a:extLst>
          </p:cNvPr>
          <p:cNvSpPr txBox="1"/>
          <p:nvPr/>
        </p:nvSpPr>
        <p:spPr>
          <a:xfrm>
            <a:off x="688796" y="2830155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Условие стабильности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02A50-DC7E-ACFA-B94B-EB89E6924D40}"/>
                  </a:ext>
                </a:extLst>
              </p:cNvPr>
              <p:cNvSpPr txBox="1"/>
              <p:nvPr/>
            </p:nvSpPr>
            <p:spPr>
              <a:xfrm>
                <a:off x="683011" y="3300924"/>
                <a:ext cx="132193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02A50-DC7E-ACFA-B94B-EB89E6924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1" y="3300924"/>
                <a:ext cx="1321933" cy="391261"/>
              </a:xfrm>
              <a:prstGeom prst="rect">
                <a:avLst/>
              </a:prstGeom>
              <a:blipFill>
                <a:blip r:embed="rId7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71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Продольное согласование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13FAC-7359-1803-5430-93C1729C1A42}"/>
                  </a:ext>
                </a:extLst>
              </p:cNvPr>
              <p:cNvSpPr txBox="1"/>
              <p:nvPr/>
            </p:nvSpPr>
            <p:spPr>
              <a:xfrm>
                <a:off x="839129" y="1752527"/>
                <a:ext cx="3310840" cy="752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sSubSup>
                        <m:sSub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rms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13FAC-7359-1803-5430-93C1729C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29" y="1752527"/>
                <a:ext cx="3310840" cy="752065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7ACD8BB-2646-DCF5-ECD4-1B139331A0AA}"/>
              </a:ext>
            </a:extLst>
          </p:cNvPr>
          <p:cNvSpPr txBox="1"/>
          <p:nvPr/>
        </p:nvSpPr>
        <p:spPr>
          <a:xfrm>
            <a:off x="839129" y="1108256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Критерий Кейл-Шнель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C8F738C-E241-3B76-14AD-9FCAD9AC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842" y="1664885"/>
            <a:ext cx="4267200" cy="448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117AC7-86FF-9DA1-3BF4-7C829D64F9C2}"/>
              </a:ext>
            </a:extLst>
          </p:cNvPr>
          <p:cNvSpPr txBox="1"/>
          <p:nvPr/>
        </p:nvSpPr>
        <p:spPr>
          <a:xfrm>
            <a:off x="6075842" y="1108256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Предельный ток</a:t>
            </a:r>
          </a:p>
        </p:txBody>
      </p:sp>
    </p:spTree>
    <p:extLst>
      <p:ext uri="{BB962C8B-B14F-4D97-AF65-F5344CB8AC3E}">
        <p14:creationId xmlns:p14="http://schemas.microsoft.com/office/powerpoint/2010/main" val="211665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2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5BD59-FA25-3E6C-6F98-E40A84B22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23660"/>
            <a:ext cx="2818182" cy="223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4802AB-1118-D61D-BFC1-4E90B3E68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4" y="943145"/>
            <a:ext cx="3124200" cy="3175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4ED913-7907-B3F8-EEDA-405809035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093" y="4123660"/>
            <a:ext cx="2983958" cy="223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F6597B-89C9-032F-F78B-C15360AE0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830" y="1920273"/>
            <a:ext cx="2777143" cy="216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027032E-98FB-529F-FC6A-548810CDA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8381" y="4123660"/>
            <a:ext cx="2983957" cy="2232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FA8324-F299-6533-3DE5-50EB999EF6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4120060"/>
            <a:ext cx="2827273" cy="22392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0D12D92-442B-9945-DB1F-350EE9CBF5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9" y="941712"/>
            <a:ext cx="3124200" cy="3175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28782F4-6BA0-0F4D-B999-73F187F9F1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308" y="1920273"/>
            <a:ext cx="2924690" cy="22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86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1B9F052-F6E1-E900-76BC-0812B7FED93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 useBgFill="1"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1B9F052-F6E1-E900-76BC-0812B7FE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529CBF-84AA-5E02-D474-7679D7BC1B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7" y="1894301"/>
            <a:ext cx="2267585" cy="22917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D27BBE-9B50-3687-39E0-0847E4B84C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6" y="4422417"/>
            <a:ext cx="2267585" cy="16910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ADA092-447E-E27A-29CD-809A0E79C5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7" y="4350662"/>
            <a:ext cx="2267585" cy="17627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C625F2-981B-7CD3-2CA8-CE173B5CD4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7" y="1967589"/>
            <a:ext cx="2267585" cy="229997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2B03808-94AB-BFAC-55E3-11BCDD8450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87" y="4334787"/>
            <a:ext cx="2267585" cy="17303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2FAC95-1960-5A9A-40DE-643B4ABAC1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312" y="1884322"/>
            <a:ext cx="2267585" cy="229997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88BC67-6E42-2ED5-2118-6AA3EA6AA3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22" y="1886227"/>
            <a:ext cx="2267585" cy="230060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40E8838-AB7C-8BAC-7A99-BA6BD47364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312" y="4420512"/>
            <a:ext cx="2267585" cy="1692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7C5020-56A4-80DB-82F1-9179300DD418}"/>
                  </a:ext>
                </a:extLst>
              </p:cNvPr>
              <p:cNvSpPr txBox="1"/>
              <p:nvPr/>
            </p:nvSpPr>
            <p:spPr>
              <a:xfrm>
                <a:off x="3253741" y="1064800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7C5020-56A4-80DB-82F1-9179300D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41" y="1064800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1031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FB9DFD-7F91-DA75-38F6-324B8911DEEE}"/>
                  </a:ext>
                </a:extLst>
              </p:cNvPr>
              <p:cNvSpPr txBox="1"/>
              <p:nvPr/>
            </p:nvSpPr>
            <p:spPr>
              <a:xfrm>
                <a:off x="9076786" y="1045993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FB9DFD-7F91-DA75-38F6-324B8911D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786" y="1045993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1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2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E070CE-AB38-B54A-3750-C207A97F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" y="4150114"/>
            <a:ext cx="2818182" cy="223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C3A5B-37F0-E059-3A12-DE210541E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" y="937895"/>
            <a:ext cx="3124200" cy="317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A43375-7AE8-641C-9D12-37E810618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073" y="4150114"/>
            <a:ext cx="2983957" cy="223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66E622-97CB-0A4F-41F4-C0610721B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6580" y="1961990"/>
            <a:ext cx="2772514" cy="21564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4C50F77-29AC-2BCB-9DD5-326F5B21E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2840" y="4146348"/>
            <a:ext cx="2983957" cy="2232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BB34D7-4A0B-AF98-70A7-00CCDEA2F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44" y="4146348"/>
            <a:ext cx="2818182" cy="223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550877-9A4B-AFF5-F1BE-CAA1B17E1A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3998" y="937895"/>
            <a:ext cx="3124200" cy="3175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8B301BC-A2BA-FC2F-2077-B6CBF9A6CD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4283" y="1989948"/>
            <a:ext cx="2772514" cy="215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F7CF53-1D72-DF46-29FD-29CE16073240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F7CF53-1D72-DF46-29FD-29CE1607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1EF06C-90E2-9583-6781-0C203BA1F4EF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1EF06C-90E2-9583-6781-0C203BA1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54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2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FDFDF9-1D18-ACA5-2959-66CB114C26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0" y="2038680"/>
            <a:ext cx="2267585" cy="22999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B90CAB-58E9-0E22-D20D-662A41C676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5" y="4444060"/>
            <a:ext cx="2267585" cy="17633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D08F87-742E-FCC5-9609-A33C65D0B3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15" y="4450410"/>
            <a:ext cx="2267585" cy="16929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8B6991-A28A-5948-3BC0-48F26850EE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90" y="2038680"/>
            <a:ext cx="2267585" cy="229997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4FE24-7BF7-0F6B-CAD4-0B69A98E4C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033" y="1972421"/>
            <a:ext cx="2267585" cy="230060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FDAA6A-0F7C-B53C-E991-19C125DFFF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03" y="1973691"/>
            <a:ext cx="2267585" cy="229997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347249-6A4E-94AE-B0DB-49A2B1A277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33" y="4442571"/>
            <a:ext cx="2267585" cy="176339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B862BE8-8823-5320-DEFE-410A51AC28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98" y="4473686"/>
            <a:ext cx="2267585" cy="1692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063661-D368-9F46-1BF2-E43A51E89E5A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063661-D368-9F46-1BF2-E43A51E89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8A5E2B-F13E-424F-C947-EEF344D54B55}"/>
                  </a:ext>
                </a:extLst>
              </p:cNvPr>
              <p:cNvSpPr txBox="1"/>
              <p:nvPr/>
            </p:nvSpPr>
            <p:spPr>
              <a:xfrm>
                <a:off x="9058398" y="1087701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8A5E2B-F13E-424F-C947-EEF344D54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98" y="1087701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1026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93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||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прохождения критической энергии без скачка</a:t>
            </a:r>
            <a:endParaRPr lang="en-US" sz="32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9D8ECC7E-85E6-EE4F-E269-972D85DA5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0388837"/>
                  </p:ext>
                </p:extLst>
              </p:nvPr>
            </p:nvGraphicFramePr>
            <p:xfrm>
              <a:off x="2709143" y="1214260"/>
              <a:ext cx="6773714" cy="485034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806158">
                      <a:extLst>
                        <a:ext uri="{9D8B030D-6E8A-4147-A177-3AD203B41FA5}">
                          <a16:colId xmlns:a16="http://schemas.microsoft.com/office/drawing/2014/main" val="1424754346"/>
                        </a:ext>
                      </a:extLst>
                    </a:gridCol>
                    <a:gridCol w="1342011">
                      <a:extLst>
                        <a:ext uri="{9D8B030D-6E8A-4147-A177-3AD203B41FA5}">
                          <a16:colId xmlns:a16="http://schemas.microsoft.com/office/drawing/2014/main" val="323046114"/>
                        </a:ext>
                      </a:extLst>
                    </a:gridCol>
                    <a:gridCol w="2625545">
                      <a:extLst>
                        <a:ext uri="{9D8B030D-6E8A-4147-A177-3AD203B41FA5}">
                          <a16:colId xmlns:a16="http://schemas.microsoft.com/office/drawing/2014/main" val="174984893"/>
                        </a:ext>
                      </a:extLst>
                    </a:gridCol>
                  </a:tblGrid>
                  <a:tr h="485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6443082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Квадрупольные колебания после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544017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Присутствует слабое влияние нелинейности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473125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99.65%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сгустка после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71450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сгустка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4620016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Существенное сжатие + раскачка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40917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Увеличенная амплитуда квадрупольных колебаний + раскачка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74693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9D8ECC7E-85E6-EE4F-E269-972D85DA5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0388837"/>
                  </p:ext>
                </p:extLst>
              </p:nvPr>
            </p:nvGraphicFramePr>
            <p:xfrm>
              <a:off x="2709143" y="1214260"/>
              <a:ext cx="6773714" cy="485034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806158">
                      <a:extLst>
                        <a:ext uri="{9D8B030D-6E8A-4147-A177-3AD203B41FA5}">
                          <a16:colId xmlns:a16="http://schemas.microsoft.com/office/drawing/2014/main" val="1424754346"/>
                        </a:ext>
                      </a:extLst>
                    </a:gridCol>
                    <a:gridCol w="1342011">
                      <a:extLst>
                        <a:ext uri="{9D8B030D-6E8A-4147-A177-3AD203B41FA5}">
                          <a16:colId xmlns:a16="http://schemas.microsoft.com/office/drawing/2014/main" val="323046114"/>
                        </a:ext>
                      </a:extLst>
                    </a:gridCol>
                    <a:gridCol w="2625545">
                      <a:extLst>
                        <a:ext uri="{9D8B030D-6E8A-4147-A177-3AD203B41FA5}">
                          <a16:colId xmlns:a16="http://schemas.microsoft.com/office/drawing/2014/main" val="174984893"/>
                        </a:ext>
                      </a:extLst>
                    </a:gridCol>
                  </a:tblGrid>
                  <a:tr h="485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6443082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68966" r="-142081" b="-5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68966" r="-483" b="-5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44017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171930" r="-142081" b="-4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Присутствует слабое влияние нелинейности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473125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267241" r="-142081" b="-3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99.65%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267241" r="-483" b="-3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71450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373684" r="-142081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373684" r="-483" b="-2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4620016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465517" r="-142081" b="-1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465517" r="-483" b="-11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40917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575439" r="-142081" b="-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575439" r="-483" b="-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74693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268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latin typeface="+mn-lt"/>
              </a:rPr>
              <a:t>Прохождение скачком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90DB4A91-B30D-0748-17FA-DA89397640D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09FEC3AE-1A06-8247-B526-8B77F83E3EA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E5F2C7C5-9FE9-FC02-A38A-EF2A139198F4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D07E465-37C6-77F9-EEBB-0695797EB83C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775DD674-F698-5E61-8976-9A71A827CB2E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+mn-lt"/>
              </a:rPr>
              <a:t>Прохождение без скачка</a:t>
            </a:r>
            <a:endParaRPr lang="ru-RU" sz="32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1657815" y="942684"/>
            <a:ext cx="8876369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Скачок критической энергии</a:t>
            </a:r>
            <a:endParaRPr lang="ru-RU" sz="24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Модулирование дисперсионной функции</a:t>
            </a:r>
            <a:endParaRPr lang="en-US" sz="24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Изменение рабочей точки</a:t>
            </a:r>
            <a:endParaRPr lang="ru-RU" sz="2400" dirty="0">
              <a:effectLst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Смена фазы ВЧ</a:t>
            </a:r>
            <a:endParaRPr lang="ru-RU" sz="24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Подавление хроматичности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 продольной динамики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Станция перезахвата</a:t>
            </a:r>
          </a:p>
        </p:txBody>
      </p:sp>
      <p:sp>
        <p:nvSpPr>
          <p:cNvPr id="3" name="正方形/長方形 43">
            <a:extLst>
              <a:ext uri="{FF2B5EF4-FFF2-40B4-BE49-F238E27FC236}">
                <a16:creationId xmlns:a16="http://schemas.microsoft.com/office/drawing/2014/main" id="{BC521235-C5DD-D46B-B2BD-23D7AFB5BAE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88ae095048.jpg" descr="88ae095048.jpg">
            <a:extLst>
              <a:ext uri="{FF2B5EF4-FFF2-40B4-BE49-F238E27FC236}">
                <a16:creationId xmlns:a16="http://schemas.microsoft.com/office/drawing/2014/main" id="{88F1EDCF-EC91-2DFF-1A0F-A5A9553451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FC9A49B2-75DF-CEF0-FAD8-4A69B55BB61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EEBEED8D-53A0-65DE-EB11-BE176372C72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F3CA2ED0-868E-6453-3CDD-F6858E71F215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89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Скачок критической энергии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473A7C-0A8D-91BC-FF6B-EDC3FF00F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25" y="3038284"/>
            <a:ext cx="4192022" cy="31586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3FA30B-EC25-5BBA-A3B2-AE7E476444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8279"/>
            <a:ext cx="4172032" cy="3158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1B44D-9017-00A4-E235-D9DFACCBA429}"/>
                  </a:ext>
                </a:extLst>
              </p:cNvPr>
              <p:cNvSpPr txBox="1"/>
              <p:nvPr/>
            </p:nvSpPr>
            <p:spPr>
              <a:xfrm>
                <a:off x="572545" y="1120933"/>
                <a:ext cx="6172510" cy="1664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Скачок критической энергии применяется для увеличения темпа пересечения критической энергии пучком, при этом сам темп ускорения не меняется. Это достигается изменением параметров ускорителя, при котором изменяется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𝑡𝑟</m:t>
                                </m:r>
                              </m:sub>
                            </m:sSub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1B44D-9017-00A4-E235-D9DFACCBA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5" y="1120933"/>
                <a:ext cx="6172510" cy="1664495"/>
              </a:xfrm>
              <a:prstGeom prst="rect">
                <a:avLst/>
              </a:prstGeom>
              <a:blipFill>
                <a:blip r:embed="rId5"/>
                <a:stretch>
                  <a:fillRect l="-823" r="-1029" b="-37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FEA7974D-49CC-3AEA-E419-8A48F1011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189250"/>
                  </p:ext>
                </p:extLst>
              </p:nvPr>
            </p:nvGraphicFramePr>
            <p:xfrm>
              <a:off x="7183188" y="1153527"/>
              <a:ext cx="4436267" cy="13963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235835">
                      <a:extLst>
                        <a:ext uri="{9D8B030D-6E8A-4147-A177-3AD203B41FA5}">
                          <a16:colId xmlns:a16="http://schemas.microsoft.com/office/drawing/2014/main" val="3975305492"/>
                        </a:ext>
                      </a:extLst>
                    </a:gridCol>
                    <a:gridCol w="1200432">
                      <a:extLst>
                        <a:ext uri="{9D8B030D-6E8A-4147-A177-3AD203B41FA5}">
                          <a16:colId xmlns:a16="http://schemas.microsoft.com/office/drawing/2014/main" val="2248234215"/>
                        </a:ext>
                      </a:extLst>
                    </a:gridCol>
                  </a:tblGrid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Скачок критической энергии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8111982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Скачок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1.924×</m:t>
                                </m:r>
                                <m:sSup>
                                  <m:sSup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9734446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Длительность переднего фронта, 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0247389"/>
                      </a:ext>
                    </a:extLst>
                  </a:tr>
                  <a:tr h="3330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заднего фронта</a:t>
                          </a: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9839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FEA7974D-49CC-3AEA-E419-8A48F1011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189250"/>
                  </p:ext>
                </p:extLst>
              </p:nvPr>
            </p:nvGraphicFramePr>
            <p:xfrm>
              <a:off x="7183188" y="1153527"/>
              <a:ext cx="4436267" cy="13963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235835">
                      <a:extLst>
                        <a:ext uri="{9D8B030D-6E8A-4147-A177-3AD203B41FA5}">
                          <a16:colId xmlns:a16="http://schemas.microsoft.com/office/drawing/2014/main" val="3975305492"/>
                        </a:ext>
                      </a:extLst>
                    </a:gridCol>
                    <a:gridCol w="1200432">
                      <a:extLst>
                        <a:ext uri="{9D8B030D-6E8A-4147-A177-3AD203B41FA5}">
                          <a16:colId xmlns:a16="http://schemas.microsoft.com/office/drawing/2014/main" val="2248234215"/>
                        </a:ext>
                      </a:extLst>
                    </a:gridCol>
                  </a:tblGrid>
                  <a:tr h="3544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2" t="-10714" r="-38039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8111982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2" t="-110714" r="-38039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9474" t="-110714" r="-2105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9734446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Длительность переднего фронта, 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0247389"/>
                      </a:ext>
                    </a:extLst>
                  </a:tr>
                  <a:tr h="3330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заднего фронта</a:t>
                          </a: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9839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807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Введение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02B9C7-2DA9-59AE-AC26-7C55C3E072CF}"/>
              </a:ext>
            </a:extLst>
          </p:cNvPr>
          <p:cNvSpPr txBox="1"/>
          <p:nvPr/>
        </p:nvSpPr>
        <p:spPr>
          <a:xfrm>
            <a:off x="1039905" y="1488404"/>
            <a:ext cx="10112189" cy="3881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en-US" sz="2200" b="0" i="0" dirty="0">
                <a:effectLst/>
              </a:rPr>
              <a:t>	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Проблема прохождения критической энергии в синхротроне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г. Дубна актуальна для экспериментов с протонами на энергии 13 ГэВ. Для экспериментов с тяжелыми ионами на энергии 4,5 ГэВ такой сложности не возникает, так как критическая энергия ~5,7 ГэВ.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оснащена различными ВЧ станциями: барьерной ВЧ-1 [1] и гармоническими ВЧ-2, ВЧ-3. </a:t>
            </a:r>
          </a:p>
          <a:p>
            <a:pPr indent="449580" algn="just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работа посвящена исследованию прохождения критической энергии в гармоническом ВЧ. С этой целью в работе приведены экспериментальные данные сеанса на синхротроне У-70, где осуществляется прохождение критической энергии методом быстрого изменения критической энергии в гармоническом ВЧ. А также изучено прохождение без создания дополнительного скачка.</a:t>
            </a:r>
          </a:p>
        </p:txBody>
      </p: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1ADF340C-21D7-A46E-E056-9117EC4572EA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6EFBEF33-9273-E44D-19BD-E33BD658F1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スライド番号プレースホルダー 16">
            <a:extLst>
              <a:ext uri="{FF2B5EF4-FFF2-40B4-BE49-F238E27FC236}">
                <a16:creationId xmlns:a16="http://schemas.microsoft.com/office/drawing/2014/main" id="{5CAEA343-5AE0-1A5C-9158-979381AF4B1E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6AD7065-A2F9-CFB4-C481-6494B5C25A7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1" name="テキスト ボックス 91">
            <a:extLst>
              <a:ext uri="{FF2B5EF4-FFF2-40B4-BE49-F238E27FC236}">
                <a16:creationId xmlns:a16="http://schemas.microsoft.com/office/drawing/2014/main" id="{F4E43561-ECB2-9851-BC9D-A1A16B1434FA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7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Модулирование дисперсионной функции 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B96F7-6EE3-64FB-D0B8-8ABCCC59C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5" y="3166775"/>
            <a:ext cx="5381015" cy="27361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5FBB7-1095-0ACF-0C0B-3791E6B65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55" y="3165159"/>
            <a:ext cx="5318462" cy="27036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14395C-26B2-A3F9-4AE9-76FF018A4C9E}"/>
                  </a:ext>
                </a:extLst>
              </p:cNvPr>
              <p:cNvSpPr txBox="1"/>
              <p:nvPr/>
            </p:nvSpPr>
            <p:spPr>
              <a:xfrm>
                <a:off x="1043129" y="1591592"/>
                <a:ext cx="2494040" cy="93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14395C-26B2-A3F9-4AE9-76FF018A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29" y="1591592"/>
                <a:ext cx="2494040" cy="934166"/>
              </a:xfrm>
              <a:prstGeom prst="rect">
                <a:avLst/>
              </a:prstGeom>
              <a:blipFill>
                <a:blip r:embed="rId5"/>
                <a:stretch>
                  <a:fillRect l="-5076" t="-105405" b="-16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7795B-BED2-3FF6-3988-E3E55F7C6824}"/>
                  </a:ext>
                </a:extLst>
              </p:cNvPr>
              <p:cNvSpPr txBox="1"/>
              <p:nvPr/>
            </p:nvSpPr>
            <p:spPr>
              <a:xfrm>
                <a:off x="4026105" y="1447546"/>
                <a:ext cx="7371596" cy="1222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Такая модуляция в синхротроне У-70 осуществляется квадруполями во 2 и 8 блоках каждого суперпериода [7]. При этом квадруполи расположены на через полпериода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0.5×0.5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имеют противоположные полярности.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7795B-BED2-3FF6-3988-E3E55F7C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05" y="1447546"/>
                <a:ext cx="7371596" cy="1222258"/>
              </a:xfrm>
              <a:prstGeom prst="rect">
                <a:avLst/>
              </a:prstGeom>
              <a:blipFill>
                <a:blip r:embed="rId6"/>
                <a:stretch>
                  <a:fillRect l="-687" t="-2041" r="-687" b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Изменение рабочей точки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9293041"/>
                  </p:ext>
                </p:extLst>
              </p:nvPr>
            </p:nvGraphicFramePr>
            <p:xfrm>
              <a:off x="6332776" y="106515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Рабочая точка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287135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.921×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9.842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.917×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.849×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9.787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.780×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9.771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.902×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9293041"/>
                  </p:ext>
                </p:extLst>
              </p:nvPr>
            </p:nvGraphicFramePr>
            <p:xfrm>
              <a:off x="6332776" y="106515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" r="-10067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13793" r="-10067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6667" r="-100671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96774" r="-100671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410000" r="-1006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27586" r="-1006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958AE40-21BB-4D57-F607-4C1BDA77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" y="1135567"/>
            <a:ext cx="5245100" cy="500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F84F2-89EE-6813-5B60-A4763983F738}"/>
                  </a:ext>
                </a:extLst>
              </p:cNvPr>
              <p:cNvSpPr txBox="1"/>
              <p:nvPr/>
            </p:nvSpPr>
            <p:spPr>
              <a:xfrm>
                <a:off x="5856248" y="3537686"/>
                <a:ext cx="6116444" cy="2580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05740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Изменение рабочей точки связано с тем, что квадруполи обеспечивающие поднятия критической распложены не точно через полпериода, а также с их конечными размерами. В целом, рабочая точка оптимизирована таким образом, чтобы избежать резонанс связи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F84F2-89EE-6813-5B60-A4763983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248" y="3537686"/>
                <a:ext cx="6116444" cy="2580899"/>
              </a:xfrm>
              <a:prstGeom prst="rect">
                <a:avLst/>
              </a:prstGeom>
              <a:blipFill>
                <a:blip r:embed="rId5"/>
                <a:stretch>
                  <a:fillRect r="-830" b="-24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5-конечная звезда 22">
            <a:extLst>
              <a:ext uri="{FF2B5EF4-FFF2-40B4-BE49-F238E27FC236}">
                <a16:creationId xmlns:a16="http://schemas.microsoft.com/office/drawing/2014/main" id="{A6DD24CD-B783-4218-E25C-65B9F6433715}"/>
              </a:ext>
            </a:extLst>
          </p:cNvPr>
          <p:cNvSpPr/>
          <p:nvPr/>
        </p:nvSpPr>
        <p:spPr>
          <a:xfrm>
            <a:off x="4558053" y="3394815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5-конечная звезда 23">
            <a:extLst>
              <a:ext uri="{FF2B5EF4-FFF2-40B4-BE49-F238E27FC236}">
                <a16:creationId xmlns:a16="http://schemas.microsoft.com/office/drawing/2014/main" id="{7EB9D8CF-FA10-878B-8B82-2B0C710ABE17}"/>
              </a:ext>
            </a:extLst>
          </p:cNvPr>
          <p:cNvSpPr/>
          <p:nvPr/>
        </p:nvSpPr>
        <p:spPr>
          <a:xfrm>
            <a:off x="3761868" y="3632670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5-конечная звезда 24">
            <a:extLst>
              <a:ext uri="{FF2B5EF4-FFF2-40B4-BE49-F238E27FC236}">
                <a16:creationId xmlns:a16="http://schemas.microsoft.com/office/drawing/2014/main" id="{7DFF7176-B2DF-F105-1126-5F32571DDCD7}"/>
              </a:ext>
            </a:extLst>
          </p:cNvPr>
          <p:cNvSpPr/>
          <p:nvPr/>
        </p:nvSpPr>
        <p:spPr>
          <a:xfrm>
            <a:off x="2931503" y="3844895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5-конечная звезда 25">
            <a:extLst>
              <a:ext uri="{FF2B5EF4-FFF2-40B4-BE49-F238E27FC236}">
                <a16:creationId xmlns:a16="http://schemas.microsoft.com/office/drawing/2014/main" id="{B14C0B8D-5867-D12F-3674-7CFECD72D4B8}"/>
              </a:ext>
            </a:extLst>
          </p:cNvPr>
          <p:cNvSpPr/>
          <p:nvPr/>
        </p:nvSpPr>
        <p:spPr>
          <a:xfrm>
            <a:off x="4399959" y="3228170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5BCA6FE-E9DB-2EA1-3A4B-094F969DB862}"/>
              </a:ext>
            </a:extLst>
          </p:cNvPr>
          <p:cNvCxnSpPr>
            <a:endCxn id="23" idx="0"/>
          </p:cNvCxnSpPr>
          <p:nvPr/>
        </p:nvCxnSpPr>
        <p:spPr>
          <a:xfrm flipH="1">
            <a:off x="4612053" y="3117600"/>
            <a:ext cx="54000" cy="27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48F01E8-3901-BDF2-D7C7-27FF073C426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869868" y="3436067"/>
            <a:ext cx="688185" cy="250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045EF82E-3BEF-DC78-5346-BC3FD4F83B33}"/>
              </a:ext>
            </a:extLst>
          </p:cNvPr>
          <p:cNvCxnSpPr>
            <a:stCxn id="24" idx="1"/>
            <a:endCxn id="25" idx="4"/>
          </p:cNvCxnSpPr>
          <p:nvPr/>
        </p:nvCxnSpPr>
        <p:spPr>
          <a:xfrm flipH="1">
            <a:off x="3039503" y="3673922"/>
            <a:ext cx="722365" cy="21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A94F448-3DC7-B5BA-2F6B-F25E296B97ED}"/>
              </a:ext>
            </a:extLst>
          </p:cNvPr>
          <p:cNvCxnSpPr>
            <a:endCxn id="26" idx="1"/>
          </p:cNvCxnSpPr>
          <p:nvPr/>
        </p:nvCxnSpPr>
        <p:spPr>
          <a:xfrm flipV="1">
            <a:off x="3039503" y="3269422"/>
            <a:ext cx="1360456" cy="61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133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Изменение рабочей точки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089509"/>
                  </p:ext>
                </p:extLst>
              </p:nvPr>
            </p:nvGraphicFramePr>
            <p:xfrm>
              <a:off x="6210112" y="121352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Рабочая точка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287135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.921×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9.842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.917×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.849×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9.787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.780×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9.771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.902×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089509"/>
                  </p:ext>
                </p:extLst>
              </p:nvPr>
            </p:nvGraphicFramePr>
            <p:xfrm>
              <a:off x="6210112" y="121352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0000" r="-10135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13793" r="-10135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206667" r="-101351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296774" r="-101351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410000" r="-10135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527586" r="-10135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E3F305-D57A-3B59-4A88-839B66A8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6" y="1141042"/>
            <a:ext cx="5245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03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Смена фазы ВЧ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5E9463-F3F4-D0DB-2579-C7E4401B6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79" y="1721704"/>
            <a:ext cx="5910804" cy="4153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B08F41-DBEF-BE6C-6502-2CFD4504CD92}"/>
              </a:ext>
            </a:extLst>
          </p:cNvPr>
          <p:cNvSpPr txBox="1"/>
          <p:nvPr/>
        </p:nvSpPr>
        <p:spPr>
          <a:xfrm>
            <a:off x="479947" y="2618324"/>
            <a:ext cx="41962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Независимо от способа прохождения критической энергии, фаза ускоряющего поля меняется в соответствии с уравнением (3) стабильности фазового движения. На рис.6 представлена временная длительность пучка относительно фазы ВЧ, видно, что в момент скачка критической энергии, также видны и продольные квадрупольные колебания. 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ECEBA-0108-7F54-C447-51CC5C68EFEA}"/>
                  </a:ext>
                </a:extLst>
              </p:cNvPr>
              <p:cNvSpPr txBox="1"/>
              <p:nvPr/>
            </p:nvSpPr>
            <p:spPr>
              <a:xfrm>
                <a:off x="1340558" y="1869848"/>
                <a:ext cx="20601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ECEBA-0108-7F54-C447-51CC5C68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558" y="1869848"/>
                <a:ext cx="206018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010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Смена фазы ВЧ и скачок на У-70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F6063A-AA1A-8CD5-0716-02F9025C25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3" y="1651472"/>
            <a:ext cx="5319994" cy="39899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1CC2AC-06CD-66EB-AF45-CCFD00FF06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92" y="1651178"/>
            <a:ext cx="5319992" cy="399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01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качок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/>
              <p:nvPr/>
            </p:nvSpPr>
            <p:spPr>
              <a:xfrm>
                <a:off x="3649468" y="1018979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1018979"/>
                <a:ext cx="896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/>
              <p:nvPr/>
            </p:nvSpPr>
            <p:spPr>
              <a:xfrm>
                <a:off x="10052920" y="1084497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920" y="1084497"/>
                <a:ext cx="1557997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DF3AA3-44A4-C3AE-AF8E-728DA803CF73}"/>
                  </a:ext>
                </a:extLst>
              </p:cNvPr>
              <p:cNvSpPr txBox="1"/>
              <p:nvPr/>
            </p:nvSpPr>
            <p:spPr>
              <a:xfrm>
                <a:off x="3574329" y="1736522"/>
                <a:ext cx="206338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Ускорение</a:t>
                </a:r>
              </a:p>
              <a:p>
                <a:r>
                  <a:rPr lang="ru-RU" dirty="0"/>
                  <a:t>6</a:t>
                </a:r>
                <a:r>
                  <a:rPr lang="en-US" dirty="0"/>
                  <a:t>.</a:t>
                </a:r>
                <a:r>
                  <a:rPr lang="ru-RU" dirty="0"/>
                  <a:t>9 – 8</a:t>
                </a:r>
                <a:r>
                  <a:rPr lang="en-US" dirty="0"/>
                  <a:t>.</a:t>
                </a:r>
                <a:r>
                  <a:rPr lang="ru-RU" dirty="0"/>
                  <a:t>9</a:t>
                </a:r>
                <a:r>
                  <a:rPr lang="en-US" dirty="0"/>
                  <a:t> </a:t>
                </a:r>
                <a:r>
                  <a:rPr lang="ru-RU" dirty="0"/>
                  <a:t>ГэВ</a:t>
                </a:r>
              </a:p>
              <a:p>
                <a:br>
                  <a:rPr lang="ru-RU" dirty="0"/>
                </a:br>
                <a:r>
                  <a:rPr lang="ru-RU" dirty="0"/>
                  <a:t>Начальный размер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=1.5 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DF3AA3-44A4-C3AE-AF8E-728DA803C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29" y="1736522"/>
                <a:ext cx="2063385" cy="2031325"/>
              </a:xfrm>
              <a:prstGeom prst="rect">
                <a:avLst/>
              </a:prstGeom>
              <a:blipFill>
                <a:blip r:embed="rId5"/>
                <a:stretch>
                  <a:fillRect l="-2439" t="-1242" r="-1220" b="-2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EB345C-CC96-6814-7513-4DF0DAE75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9" y="978049"/>
            <a:ext cx="3124200" cy="317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73D119-A368-4E6D-4A7C-0541863FC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57" y="4169206"/>
            <a:ext cx="2818182" cy="223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067C3C-B126-DCAC-409B-F014DBFF7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200" y="4165749"/>
            <a:ext cx="2869714" cy="2232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092F30-67BD-4018-234B-F1BF0F17D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484" y="4153049"/>
            <a:ext cx="2869714" cy="2232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D90CDC-4FDE-4D6E-137F-172281AB1278}"/>
              </a:ext>
            </a:extLst>
          </p:cNvPr>
          <p:cNvSpPr txBox="1"/>
          <p:nvPr/>
        </p:nvSpPr>
        <p:spPr>
          <a:xfrm>
            <a:off x="4520289" y="4943611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6.9</a:t>
            </a:r>
            <a:r>
              <a:rPr lang="ru-RU" sz="1400" dirty="0"/>
              <a:t> – 1</a:t>
            </a:r>
            <a:r>
              <a:rPr lang="en-US" sz="1400" dirty="0"/>
              <a:t>2.9 </a:t>
            </a:r>
            <a:r>
              <a:rPr lang="ru-RU" sz="1400" dirty="0"/>
              <a:t>ГэВ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C4840-9A4C-5A82-5EEB-FC3D0A8D74B5}"/>
              </a:ext>
            </a:extLst>
          </p:cNvPr>
          <p:cNvSpPr txBox="1"/>
          <p:nvPr/>
        </p:nvSpPr>
        <p:spPr>
          <a:xfrm>
            <a:off x="10677800" y="4966277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6.9</a:t>
            </a:r>
            <a:r>
              <a:rPr lang="ru-RU" sz="1400" dirty="0"/>
              <a:t> – 1</a:t>
            </a:r>
            <a:r>
              <a:rPr lang="en-US" sz="1400" dirty="0"/>
              <a:t>2.9 </a:t>
            </a:r>
            <a:r>
              <a:rPr lang="ru-RU" sz="1400" dirty="0"/>
              <a:t>ГэВ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33A7CA-151B-CCBA-F17A-E68E673546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809" y="4153049"/>
            <a:ext cx="2818182" cy="2232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5FF1E91-2569-C4ED-5EDF-7DB30DF5C5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978049"/>
            <a:ext cx="3124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качок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  <a:r>
              <a:rPr lang="en-US" sz="3200" dirty="0"/>
              <a:t> Snapshot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/>
              <p:nvPr/>
            </p:nvSpPr>
            <p:spPr>
              <a:xfrm>
                <a:off x="3649468" y="1018979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1018979"/>
                <a:ext cx="896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/>
              <p:nvPr/>
            </p:nvSpPr>
            <p:spPr>
              <a:xfrm>
                <a:off x="10052920" y="1084497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920" y="1084497"/>
                <a:ext cx="1557997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DF3AA3-44A4-C3AE-AF8E-728DA803CF73}"/>
                  </a:ext>
                </a:extLst>
              </p:cNvPr>
              <p:cNvSpPr txBox="1"/>
              <p:nvPr/>
            </p:nvSpPr>
            <p:spPr>
              <a:xfrm>
                <a:off x="3303282" y="1734255"/>
                <a:ext cx="206338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Ускорение</a:t>
                </a:r>
              </a:p>
              <a:p>
                <a:r>
                  <a:rPr lang="ru-RU" dirty="0"/>
                  <a:t>6</a:t>
                </a:r>
                <a:r>
                  <a:rPr lang="en-US" dirty="0"/>
                  <a:t>.</a:t>
                </a:r>
                <a:r>
                  <a:rPr lang="ru-RU" dirty="0"/>
                  <a:t>9 – 8</a:t>
                </a:r>
                <a:r>
                  <a:rPr lang="en-US" dirty="0"/>
                  <a:t>.</a:t>
                </a:r>
                <a:r>
                  <a:rPr lang="ru-RU" dirty="0"/>
                  <a:t>9</a:t>
                </a:r>
                <a:r>
                  <a:rPr lang="en-US" dirty="0"/>
                  <a:t> </a:t>
                </a:r>
                <a:r>
                  <a:rPr lang="ru-RU" dirty="0"/>
                  <a:t>ГэВ</a:t>
                </a:r>
              </a:p>
              <a:p>
                <a:br>
                  <a:rPr lang="ru-RU" dirty="0"/>
                </a:br>
                <a:r>
                  <a:rPr lang="ru-RU" dirty="0"/>
                  <a:t>Начальный размер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=1.5 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DF3AA3-44A4-C3AE-AF8E-728DA803C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282" y="1734255"/>
                <a:ext cx="2063385" cy="2031325"/>
              </a:xfrm>
              <a:prstGeom prst="rect">
                <a:avLst/>
              </a:prstGeom>
              <a:blipFill>
                <a:blip r:embed="rId5"/>
                <a:stretch>
                  <a:fillRect l="-3067" t="-1242" r="-1840" b="-2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E8221A-B3AB-FDBF-9155-26FF68C5F3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36" y="4005329"/>
            <a:ext cx="2953679" cy="2296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A98DC5-6E3D-4043-F603-D666FA8F48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5" y="1601518"/>
            <a:ext cx="2263843" cy="2296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5F0E77-4BE1-1B00-C1E9-6A4E0D69A0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5" y="4005329"/>
            <a:ext cx="2264495" cy="2296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A48012-8FE2-7D6E-D6AC-1A63FAE359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76" y="4005329"/>
            <a:ext cx="2952643" cy="2296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314717-4DEC-2975-2E1A-28C683E239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4" y="1601518"/>
            <a:ext cx="2265272" cy="2296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318B2EF-EBBA-1452-9169-63F84D354D7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06" y="4005329"/>
            <a:ext cx="2264495" cy="2296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1E3AC7-59EE-47A3-BD17-B245A2029C6D}"/>
              </a:ext>
            </a:extLst>
          </p:cNvPr>
          <p:cNvSpPr txBox="1"/>
          <p:nvPr/>
        </p:nvSpPr>
        <p:spPr>
          <a:xfrm>
            <a:off x="4546124" y="4795669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6.9</a:t>
            </a:r>
            <a:r>
              <a:rPr lang="ru-RU" sz="1400" dirty="0"/>
              <a:t> – 1</a:t>
            </a:r>
            <a:r>
              <a:rPr lang="en-US" sz="1400" dirty="0"/>
              <a:t>2.9 </a:t>
            </a:r>
            <a:r>
              <a:rPr lang="ru-RU" sz="1400" dirty="0"/>
              <a:t>ГэВ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0936F-6241-23C3-880C-3BDA5AB9F341}"/>
              </a:ext>
            </a:extLst>
          </p:cNvPr>
          <p:cNvSpPr txBox="1"/>
          <p:nvPr/>
        </p:nvSpPr>
        <p:spPr>
          <a:xfrm>
            <a:off x="10442413" y="4769863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6.9</a:t>
            </a:r>
            <a:r>
              <a:rPr lang="ru-RU" sz="1400" dirty="0"/>
              <a:t> – 1</a:t>
            </a:r>
            <a:r>
              <a:rPr lang="en-US" sz="1400" dirty="0"/>
              <a:t>2.9 </a:t>
            </a:r>
            <a:r>
              <a:rPr lang="ru-RU" sz="1400" dirty="0"/>
              <a:t>ГэВ</a:t>
            </a:r>
          </a:p>
        </p:txBody>
      </p:sp>
    </p:spTree>
    <p:extLst>
      <p:ext uri="{BB962C8B-B14F-4D97-AF65-F5344CB8AC3E}">
        <p14:creationId xmlns:p14="http://schemas.microsoft.com/office/powerpoint/2010/main" val="357523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6EA7CC-9788-57AE-1164-DA72AC310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6" y="970179"/>
            <a:ext cx="3124200" cy="317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FBA1B-3E3C-FB45-0EE9-2B544D3F6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6" y="4181498"/>
            <a:ext cx="2818182" cy="223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A48EC9-D3E1-1856-2524-23B1610AF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8857" y="1977171"/>
            <a:ext cx="2777143" cy="216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D3EB08-C148-A95D-69B5-97A298C1B3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4852" y="4181498"/>
            <a:ext cx="2983957" cy="2232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4E14050-C1B2-EE9C-90A9-350E3EB49E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179237"/>
            <a:ext cx="2818182" cy="223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B187AD-BC75-5D05-AA52-CB6CA77D85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3998" y="970179"/>
            <a:ext cx="3124200" cy="3175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CE14A3F-AA3E-EA78-AD63-DCC2E131C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7772" y="1974633"/>
            <a:ext cx="2777143" cy="216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27EB4F2-0348-E40B-4442-6226BEE53D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2789" y="4176764"/>
            <a:ext cx="298395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24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382510" y="1083255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10" y="1083255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1031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028386" y="1069710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386" y="1069710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9CE407-9F3B-D007-818C-AFDC9B119B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4" y="2114713"/>
            <a:ext cx="2267585" cy="22999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97349F-5C85-9416-341B-AAD6FD8C71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79" y="2114713"/>
            <a:ext cx="2267585" cy="22999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5642AB-CAB8-2D6A-0ADA-56CC0E1926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9" y="4448338"/>
            <a:ext cx="2267585" cy="17640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8391B2-B56C-7D4E-DD7E-DD703DB3A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74" y="4525173"/>
            <a:ext cx="2267585" cy="1692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845A7-C5E2-DED7-209A-0FEF9B3F84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61" y="2055023"/>
            <a:ext cx="2267585" cy="229997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8CB91D-702E-7DA5-1E50-324D9C4ADB8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61" y="2055023"/>
            <a:ext cx="2267585" cy="229997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797B88-7C99-4F12-16D5-DF25E2E130F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61" y="4454053"/>
            <a:ext cx="2267585" cy="176339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6537671-3533-BF2E-C0D9-EFECEBB0BC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86" y="4527078"/>
            <a:ext cx="2267585" cy="16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5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3300B2-E36E-41D1-76F5-DDFCA846F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66" y="968932"/>
            <a:ext cx="3124200" cy="317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5CB68D-5234-4A0E-E057-4C4072D8A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6" y="4189635"/>
            <a:ext cx="2818182" cy="2232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B163E4-0628-92D2-9477-5B900DF92E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9409" y="2026203"/>
            <a:ext cx="2777143" cy="216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7DDBCA-70F5-D6EF-3D3D-3A79107570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2595" y="4192026"/>
            <a:ext cx="2983957" cy="223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2537822-0579-E357-312C-67616132CC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9295" y="4196406"/>
            <a:ext cx="2818182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641A7E2-06D7-BEB7-A6E9-0C514B958B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2852" y="968932"/>
            <a:ext cx="3124200" cy="3175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16C2964-6E59-6634-C848-4682138DAB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2795" y="1912145"/>
            <a:ext cx="2869714" cy="223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839C48-A976-B524-C070-A412A4B5FF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9944" y="4196406"/>
            <a:ext cx="298395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4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latin typeface="+mn-lt"/>
              </a:rPr>
              <a:t>Прохождение без скачка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90DB4A91-B30D-0748-17FA-DA89397640D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09FEC3AE-1A06-8247-B526-8B77F83E3EA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E5F2C7C5-9FE9-FC02-A38A-EF2A139198F4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D07E465-37C6-77F9-EEBB-0695797EB83C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775DD674-F698-5E61-8976-9A71A827CB2E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099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313299" y="1056241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299" y="1056241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1031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054588" y="1016871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588" y="1016871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920BAA-B274-CF18-B4E6-0DC98327E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688" y="1980509"/>
            <a:ext cx="2267585" cy="22999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9DE61A-D328-FEF5-62AB-9499C5320C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08" y="4382714"/>
            <a:ext cx="2267585" cy="17633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B65106-7D1E-9775-6CD8-246E41F276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588" y="1976064"/>
            <a:ext cx="2267585" cy="22999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4AC739-00F3-4A68-4AA7-4010D04D5E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98" y="4493204"/>
            <a:ext cx="2267585" cy="16922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D6A4FF-A0D2-6E9F-ED93-DB940F1641D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9" y="1985842"/>
            <a:ext cx="2267585" cy="229997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C1DC7CA-FFC1-6C38-1A75-15720DF6DB2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99" y="1970602"/>
            <a:ext cx="2267585" cy="229997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5070A3A-B08E-82D3-AB4C-43EA949639C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4" y="4365187"/>
            <a:ext cx="2267585" cy="17633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AA51238-3825-D1C4-CCD1-FD26A3F3BA7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49" y="4426782"/>
            <a:ext cx="2267585" cy="16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 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прохождения критической энергии 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кач</a:t>
            </a:r>
            <a:r>
              <a:rPr lang="ru-RU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ком</a:t>
            </a:r>
            <a:endParaRPr lang="en-US" sz="32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F6DAB310-3613-D779-E5DA-2DCB1B54E5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44886"/>
                  </p:ext>
                </p:extLst>
              </p:nvPr>
            </p:nvGraphicFramePr>
            <p:xfrm>
              <a:off x="2809892" y="1048820"/>
              <a:ext cx="6572216" cy="5185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17478">
                      <a:extLst>
                        <a:ext uri="{9D8B030D-6E8A-4147-A177-3AD203B41FA5}">
                          <a16:colId xmlns:a16="http://schemas.microsoft.com/office/drawing/2014/main" val="2495065755"/>
                        </a:ext>
                      </a:extLst>
                    </a:gridCol>
                    <a:gridCol w="1290255">
                      <a:extLst>
                        <a:ext uri="{9D8B030D-6E8A-4147-A177-3AD203B41FA5}">
                          <a16:colId xmlns:a16="http://schemas.microsoft.com/office/drawing/2014/main" val="2375709066"/>
                        </a:ext>
                      </a:extLst>
                    </a:gridCol>
                    <a:gridCol w="2564483">
                      <a:extLst>
                        <a:ext uri="{9D8B030D-6E8A-4147-A177-3AD203B41FA5}">
                          <a16:colId xmlns:a16="http://schemas.microsoft.com/office/drawing/2014/main" val="2218223190"/>
                        </a:ext>
                      </a:extLst>
                    </a:gridCol>
                  </a:tblGrid>
                  <a:tr h="519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Скачок 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3554859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не значительно сокращается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8703347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Нелинейность отсутствует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2224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после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4411322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Слабые квадрупольные колебания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132325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1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существенно сокращается + раскачка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13496403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1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Большая амплитуда квадрупольных колебаний + раскачка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644013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F6DAB310-3613-D779-E5DA-2DCB1B54E5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44886"/>
                  </p:ext>
                </p:extLst>
              </p:nvPr>
            </p:nvGraphicFramePr>
            <p:xfrm>
              <a:off x="2809892" y="1048820"/>
              <a:ext cx="6572216" cy="5185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17478">
                      <a:extLst>
                        <a:ext uri="{9D8B030D-6E8A-4147-A177-3AD203B41FA5}">
                          <a16:colId xmlns:a16="http://schemas.microsoft.com/office/drawing/2014/main" val="2495065755"/>
                        </a:ext>
                      </a:extLst>
                    </a:gridCol>
                    <a:gridCol w="1290255">
                      <a:extLst>
                        <a:ext uri="{9D8B030D-6E8A-4147-A177-3AD203B41FA5}">
                          <a16:colId xmlns:a16="http://schemas.microsoft.com/office/drawing/2014/main" val="2375709066"/>
                        </a:ext>
                      </a:extLst>
                    </a:gridCol>
                    <a:gridCol w="2564483">
                      <a:extLst>
                        <a:ext uri="{9D8B030D-6E8A-4147-A177-3AD203B41FA5}">
                          <a16:colId xmlns:a16="http://schemas.microsoft.com/office/drawing/2014/main" val="2218223190"/>
                        </a:ext>
                      </a:extLst>
                    </a:gridCol>
                  </a:tblGrid>
                  <a:tr h="51930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2439" r="-142991" b="-9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3554859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68852" r="-142991" b="-5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не значительно сокращается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8703347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166129" r="-142991" b="-4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Нелинейность отсутствует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2224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270492" r="-14299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270492" r="-99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411322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370492" r="-14299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370492" r="-990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132325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462903" r="-142991" b="-1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462903" r="-990" b="-1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496403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572131" r="-142991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572131" r="-990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4013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3688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Станция перезахвата</a:t>
            </a:r>
            <a:endParaRPr lang="en-US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9673E-9D6C-E182-059D-0356723DA605}"/>
                  </a:ext>
                </a:extLst>
              </p:cNvPr>
              <p:cNvSpPr txBox="1"/>
              <p:nvPr/>
            </p:nvSpPr>
            <p:spPr>
              <a:xfrm>
                <a:off x="1389530" y="1513587"/>
                <a:ext cx="941294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Как видно из уравнений (5) и (11), а также численного моделирования, продольная длина сгустка важна в том смысле, что создаваемое напряжение импедансом вида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=±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действует на градиент распределения частиц в сгустке и тем больше, чем меньше длина самого сгустка и больше интенсивность. С этой целью, на У-70 также может быть использована станция перезахвата, которая </a:t>
                </a:r>
                <a:r>
                  <a:rPr lang="ru-RU" sz="1800" u="sng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раскачивает пучок и тем самым увеличивает длину сгустка.</a:t>
                </a:r>
                <a:r>
                  <a:rPr lang="ru-RU" u="sng" dirty="0">
                    <a:effectLst/>
                  </a:rPr>
                  <a:t> </a:t>
                </a:r>
                <a:endParaRPr lang="ru-RU" u="sng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9673E-9D6C-E182-059D-0356723DA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30" y="1513587"/>
                <a:ext cx="9412940" cy="1754326"/>
              </a:xfrm>
              <a:prstGeom prst="rect">
                <a:avLst/>
              </a:prstGeom>
              <a:blipFill>
                <a:blip r:embed="rId4"/>
                <a:stretch>
                  <a:fillRect l="-539" t="-7914" r="-539" b="-4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948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Заключение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25E29-1B7E-80A5-61DB-9721D0BDE533}"/>
              </a:ext>
            </a:extLst>
          </p:cNvPr>
          <p:cNvSpPr txBox="1"/>
          <p:nvPr/>
        </p:nvSpPr>
        <p:spPr>
          <a:xfrm>
            <a:off x="833718" y="1071399"/>
            <a:ext cx="10206317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Прохождение критической энергии в гармоническом ВЧ как с использованием метода скачка, так и без него, было рассмотрено в сеансе на протонном синхротроне У-70. А также при помощи моделирования продольной динамики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различных импедансов и интенсивностей сгустков.</a:t>
            </a:r>
            <a:b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Показано,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темп ускорения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играет ключевую роль при прохождении критической энергии. Для его увеличения используют метод поднятия критической энергии при помощи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модуляции дисперсионной функции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Что позволяет контролировать продольную длину сгустка в момент прохождения критической энергии.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представляют большой интерес для дальнейшего изучения критической энергии как в гармоническом, так и барьерном ВЧ в коллайдере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ускорения поляризованных протонов.</a:t>
            </a:r>
          </a:p>
        </p:txBody>
      </p:sp>
    </p:spTree>
    <p:extLst>
      <p:ext uri="{BB962C8B-B14F-4D97-AF65-F5344CB8AC3E}">
        <p14:creationId xmlns:p14="http://schemas.microsoft.com/office/powerpoint/2010/main" val="2042762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Благодарность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0C8C-CDF0-EBC4-FAFD-4A5B55BBABA9}"/>
              </a:ext>
            </a:extLst>
          </p:cNvPr>
          <p:cNvSpPr txBox="1"/>
          <p:nvPr/>
        </p:nvSpPr>
        <p:spPr>
          <a:xfrm>
            <a:off x="918882" y="2417159"/>
            <a:ext cx="10354235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 выражает благодарность директору ИФВЭ Иванову С.В. за возможность участия в сеансе на синхротроне У-70, а также сотрудникам ОУК ИФВЭ Калинину В.А., Пашкову П.Т., Ермолаеву А.Д. за всестороннюю помощь в изучении рассматриваемой задачи.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490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Литература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13017-0E2A-CBD9-7293-AD319CB75C1A}"/>
              </a:ext>
            </a:extLst>
          </p:cNvPr>
          <p:cNvSpPr txBox="1"/>
          <p:nvPr/>
        </p:nvSpPr>
        <p:spPr>
          <a:xfrm>
            <a:off x="910683" y="1062214"/>
            <a:ext cx="10370634" cy="5172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	Kolokolchikov, S. and Senichev, Y. and Melnikov, A. and Syresin, E.", Acceleration and crossing of transition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investigation using an RF structure of the barrier bucket type in the NICA accelerator complex,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10.1088/1742-6596/2420/1/012001,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JACoW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IPAC2022, WEPOPT004, 2022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	J. Wei, S.-Y.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Space Charge Effect at Transition Energy and the Transfer of R.F. System at Top Energy, BNL—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41667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	S.-Y.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Lee, Accelerator Physics (Fourth Edition), DOI:10.1142/11111, ISNB: 978-981-327-468-6, 978-981-327-467-</a:t>
            </a: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9, World Scientific Publishing Company, 2018.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MADX, </a:t>
            </a: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https://mad.web.cern.ch/mad/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K. Y.", Physics of Intensity Dependent Beam Instabilities, U.S. Particle Accelerator School (USPAS 2002), </a:t>
            </a: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FERMILAB-FN-0713, 2002.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	П. Т. Пашков, Измерение индуктивной компоненты продольного импеданса связи У-70 с помощью скачка 	критической энергии – Протвино: ИФВЭ, 2004. – 16 с.: ил. – (ИФВЭ ; 2004-4) . – URL: 	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dbserv.ihep.su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/~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pubs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/prep2004/04-04-k.htm . - Библиогр.:с.16 </a:t>
            </a: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[7]	С. А. Черный, Ускорительный комплекс ИФВЭ, ЭЧАЯ 1991, том 22, выпуск 5.</a:t>
            </a: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[8]	Пашков, П. Т,</a:t>
            </a: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Основы теории протонного синхротрона: Учеб. пособие для студентов МГУ / П. Т. Пашков. - 	Протвино: Гос. науч. центр Рос. Федерации Ин-т физики высок. энергий, 1999. - 112 с.:- (Государственный 	научный центр Российской Федерации Институт физики высоких энергий (ИФВЭ); 99-42. ОУ У-70).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[9]	BLonD, </a:t>
            </a: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https://blond.web.cern.ch/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988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What’s next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C5134-1ADD-FDFF-789E-B477F4F5EAED}"/>
              </a:ext>
            </a:extLst>
          </p:cNvPr>
          <p:cNvSpPr txBox="1"/>
          <p:nvPr/>
        </p:nvSpPr>
        <p:spPr>
          <a:xfrm>
            <a:off x="397732" y="991641"/>
            <a:ext cx="609719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u="sng" dirty="0"/>
              <a:t>По прохождению критической энергии скачком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Статья по прохождению в гармоническом ВЧ на У-70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Прохождение в гармоническом ВЧ для </a:t>
            </a:r>
            <a:r>
              <a:rPr lang="en-US" dirty="0"/>
              <a:t>NICA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Статья по прохождению в гармоническом/барьерном ВЧ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3AC7C-5635-6DC5-B696-13AB3C73FF8D}"/>
              </a:ext>
            </a:extLst>
          </p:cNvPr>
          <p:cNvSpPr txBox="1"/>
          <p:nvPr/>
        </p:nvSpPr>
        <p:spPr>
          <a:xfrm>
            <a:off x="6643274" y="991641"/>
            <a:ext cx="4967643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u="sng" dirty="0"/>
              <a:t>По диссертации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IBS </a:t>
            </a:r>
            <a:r>
              <a:rPr lang="ru-RU" dirty="0"/>
              <a:t>для </a:t>
            </a:r>
            <a:r>
              <a:rPr lang="en-US" dirty="0"/>
              <a:t>NICA</a:t>
            </a:r>
            <a:r>
              <a:rPr lang="ru-RU" dirty="0"/>
              <a:t> (тяжелые/легкие ядра в регулярной/резонансной структуре)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Прохождение критической через резонанс </a:t>
            </a:r>
          </a:p>
          <a:p>
            <a:pPr lvl="1">
              <a:lnSpc>
                <a:spcPct val="150000"/>
              </a:lnSpc>
            </a:pPr>
            <a:r>
              <a:rPr lang="en-US" sz="1400" i="1" dirty="0"/>
              <a:t>A Novel Non-adiabatic Approach To Transition</a:t>
            </a:r>
            <a:r>
              <a:rPr lang="ru-RU" sz="1400" i="1" dirty="0"/>
              <a:t> </a:t>
            </a:r>
            <a:r>
              <a:rPr lang="en-US" sz="1400" i="1" dirty="0"/>
              <a:t>Crossing In A Circular Hadron Accelerator</a:t>
            </a:r>
            <a:r>
              <a:rPr lang="ru-RU" sz="1400" i="1" dirty="0"/>
              <a:t> </a:t>
            </a:r>
            <a:r>
              <a:rPr lang="ru-RU" dirty="0"/>
              <a:t>(</a:t>
            </a:r>
            <a:r>
              <a:rPr lang="en-US" dirty="0"/>
              <a:t>M. </a:t>
            </a:r>
            <a:r>
              <a:rPr lang="en-US" dirty="0" err="1"/>
              <a:t>Giovannozzi</a:t>
            </a:r>
            <a:r>
              <a:rPr lang="ru-RU" dirty="0"/>
              <a:t> 2023)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Резонансная магнитооптическая структура для </a:t>
            </a:r>
            <a:r>
              <a:rPr lang="ru-RU" strike="sngStrike" dirty="0"/>
              <a:t>ФОДО</a:t>
            </a:r>
            <a:r>
              <a:rPr lang="en-US" dirty="0"/>
              <a:t>, </a:t>
            </a:r>
            <a:r>
              <a:rPr lang="ru-RU" dirty="0"/>
              <a:t>ФДО</a:t>
            </a:r>
            <a:r>
              <a:rPr lang="en-US" dirty="0"/>
              <a:t>, </a:t>
            </a:r>
            <a:r>
              <a:rPr lang="ru-RU" dirty="0"/>
              <a:t>ОДФДО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Старый </a:t>
            </a:r>
            <a:r>
              <a:rPr lang="ru-RU" dirty="0" err="1"/>
              <a:t>Нуклотрон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8-</a:t>
            </a:r>
            <a:r>
              <a:rPr lang="en-US" dirty="0"/>
              <a:t>shape </a:t>
            </a:r>
            <a:r>
              <a:rPr lang="ru-RU" dirty="0" err="1"/>
              <a:t>Нуклотрон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F0E36-44FF-698A-0275-6CD13E14DCCC}"/>
              </a:ext>
            </a:extLst>
          </p:cNvPr>
          <p:cNvSpPr txBox="1"/>
          <p:nvPr/>
        </p:nvSpPr>
        <p:spPr>
          <a:xfrm>
            <a:off x="397732" y="2778568"/>
            <a:ext cx="5365377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u="sng" dirty="0"/>
              <a:t>По студентам</a:t>
            </a:r>
          </a:p>
          <a:p>
            <a:pPr>
              <a:lnSpc>
                <a:spcPct val="150000"/>
              </a:lnSpc>
            </a:pPr>
            <a:r>
              <a:rPr lang="ru-RU" dirty="0"/>
              <a:t>Владислав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OptiM</a:t>
            </a:r>
            <a:r>
              <a:rPr lang="en-US" dirty="0"/>
              <a:t> </a:t>
            </a:r>
            <a:r>
              <a:rPr lang="ru-RU" dirty="0"/>
              <a:t>для дейтронов 270 МэВ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MADX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COSY</a:t>
            </a:r>
          </a:p>
          <a:p>
            <a:pPr>
              <a:lnSpc>
                <a:spcPct val="150000"/>
              </a:lnSpc>
            </a:pPr>
            <a:r>
              <a:rPr lang="ru-RU" dirty="0"/>
              <a:t>Патриция </a:t>
            </a:r>
          </a:p>
          <a:p>
            <a:pPr>
              <a:lnSpc>
                <a:spcPct val="150000"/>
              </a:lnSpc>
            </a:pPr>
            <a:r>
              <a:rPr lang="ru-RU" dirty="0"/>
              <a:t>«</a:t>
            </a:r>
            <a:r>
              <a:rPr lang="ru-RU" dirty="0">
                <a:effectLst/>
              </a:rPr>
              <a:t>Прецессия спина в электрическом и магнитном полях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64376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+mn-lt"/>
              </a:rPr>
              <a:t>Прохождение без скачка</a:t>
            </a:r>
            <a:endParaRPr lang="ru-RU" sz="32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1657815" y="1218555"/>
            <a:ext cx="8876369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Уравнения продольного движения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Время адиабатичности и нелинейности</a:t>
            </a:r>
            <a:endParaRPr lang="en-US" sz="24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Возмущение пучка</a:t>
            </a:r>
            <a:r>
              <a:rPr lang="ru-RU" sz="2400" dirty="0">
                <a:effectLst/>
              </a:rPr>
              <a:t> </a:t>
            </a:r>
          </a:p>
          <a:p>
            <a:pPr marL="914400" lvl="1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Поперечное согласование</a:t>
            </a:r>
            <a:r>
              <a:rPr lang="ru-RU" sz="2400" dirty="0">
                <a:effectLst/>
              </a:rPr>
              <a:t> </a:t>
            </a:r>
            <a:endParaRPr lang="ru-RU" sz="2400" dirty="0"/>
          </a:p>
          <a:p>
            <a:pPr marL="914400" lvl="1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Продольное согласование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Моделирование</a:t>
            </a:r>
            <a:r>
              <a:rPr lang="ru-RU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" name="正方形/長方形 43">
            <a:extLst>
              <a:ext uri="{FF2B5EF4-FFF2-40B4-BE49-F238E27FC236}">
                <a16:creationId xmlns:a16="http://schemas.microsoft.com/office/drawing/2014/main" id="{BC521235-C5DD-D46B-B2BD-23D7AFB5BAE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88ae095048.jpg" descr="88ae095048.jpg">
            <a:extLst>
              <a:ext uri="{FF2B5EF4-FFF2-40B4-BE49-F238E27FC236}">
                <a16:creationId xmlns:a16="http://schemas.microsoft.com/office/drawing/2014/main" id="{88F1EDCF-EC91-2DFF-1A0F-A5A9553451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FC9A49B2-75DF-CEF0-FAD8-4A69B55BB61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EEBEED8D-53A0-65DE-EB11-BE176372C72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F3CA2ED0-868E-6453-3CDD-F6858E71F215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6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Уравнения продольного движения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/>
              <p:nvPr/>
            </p:nvSpPr>
            <p:spPr>
              <a:xfrm>
                <a:off x="3148477" y="1393350"/>
                <a:ext cx="4345144" cy="18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ru-RU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𝑍𝑒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77" y="1393350"/>
                <a:ext cx="4345144" cy="1869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C7D082-9545-5610-C42F-1FCFC6DD6D2B}"/>
                  </a:ext>
                </a:extLst>
              </p:cNvPr>
              <p:cNvSpPr txBox="1"/>
              <p:nvPr/>
            </p:nvSpPr>
            <p:spPr>
              <a:xfrm>
                <a:off x="3704995" y="3338462"/>
                <a:ext cx="3788626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C7D082-9545-5610-C42F-1FCFC6DD6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95" y="3338462"/>
                <a:ext cx="3788626" cy="6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9C992B-0AD9-EAE5-378B-76AD7676ED3C}"/>
                  </a:ext>
                </a:extLst>
              </p:cNvPr>
              <p:cNvSpPr txBox="1"/>
              <p:nvPr/>
            </p:nvSpPr>
            <p:spPr>
              <a:xfrm>
                <a:off x="7493621" y="2128070"/>
                <a:ext cx="4892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ru-RU" sz="2000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9C992B-0AD9-EAE5-378B-76AD7676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621" y="2128070"/>
                <a:ext cx="489260" cy="400110"/>
              </a:xfrm>
              <a:prstGeom prst="rect">
                <a:avLst/>
              </a:prstGeom>
              <a:blipFill>
                <a:blip r:embed="rId5"/>
                <a:stretch>
                  <a:fillRect l="-2500" r="-7500"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64504-53BD-F185-8EA8-EF66F81062C7}"/>
                  </a:ext>
                </a:extLst>
              </p:cNvPr>
              <p:cNvSpPr txBox="1"/>
              <p:nvPr/>
            </p:nvSpPr>
            <p:spPr>
              <a:xfrm>
                <a:off x="553634" y="4796699"/>
                <a:ext cx="11044415" cy="710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отклонение частицы от референсной,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скорость,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угловая частота и соответствующее время обращения,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гармоническое число,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амплитуда ВЧ,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фаза равновесной частицы.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64504-53BD-F185-8EA8-EF66F8106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34" y="4796699"/>
                <a:ext cx="11044415" cy="710003"/>
              </a:xfrm>
              <a:prstGeom prst="rect">
                <a:avLst/>
              </a:prstGeom>
              <a:blipFill>
                <a:blip r:embed="rId6"/>
                <a:stretch>
                  <a:fillRect l="-459" t="-54386" r="-459" b="-438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E9D326-5F93-F83B-E22E-CFDDBDA80601}"/>
              </a:ext>
            </a:extLst>
          </p:cNvPr>
          <p:cNvSpPr txBox="1"/>
          <p:nvPr/>
        </p:nvSpPr>
        <p:spPr>
          <a:xfrm>
            <a:off x="8061636" y="3395983"/>
            <a:ext cx="2801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Коэффициент скольжения </a:t>
            </a:r>
          </a:p>
          <a:p>
            <a:r>
              <a:rPr lang="en-US" dirty="0"/>
              <a:t>(Slip-factor)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135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Время адиабатичности и нелинейности</a:t>
            </a:r>
            <a:endParaRPr lang="en-US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8E554-BDF8-DE6D-3FB0-920EDC7ADA5F}"/>
                  </a:ext>
                </a:extLst>
              </p:cNvPr>
              <p:cNvSpPr txBox="1"/>
              <p:nvPr/>
            </p:nvSpPr>
            <p:spPr>
              <a:xfrm>
                <a:off x="879203" y="1971897"/>
                <a:ext cx="3677115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num>
                                <m:den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h𝑒𝑉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(2)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8E554-BDF8-DE6D-3FB0-920EDC7A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03" y="1971897"/>
                <a:ext cx="3677115" cy="794448"/>
              </a:xfrm>
              <a:prstGeom prst="rect">
                <a:avLst/>
              </a:prstGeom>
              <a:blipFill>
                <a:blip r:embed="rId3"/>
                <a:stretch>
                  <a:fillRect t="-38095" b="-4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B20412-D93A-DD62-D2C1-F3B76584A511}"/>
                  </a:ext>
                </a:extLst>
              </p:cNvPr>
              <p:cNvSpPr txBox="1"/>
              <p:nvPr/>
            </p:nvSpPr>
            <p:spPr>
              <a:xfrm>
                <a:off x="801144" y="4831305"/>
                <a:ext cx="4290432" cy="969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𝑛𝑙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̇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B20412-D93A-DD62-D2C1-F3B76584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44" y="4831305"/>
                <a:ext cx="4290432" cy="969304"/>
              </a:xfrm>
              <a:prstGeom prst="rect">
                <a:avLst/>
              </a:prstGeom>
              <a:blipFill>
                <a:blip r:embed="rId4"/>
                <a:stretch>
                  <a:fillRect t="-62338" b="-149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66C802-749B-849F-1DB9-88BAA19F9127}"/>
                  </a:ext>
                </a:extLst>
              </p:cNvPr>
              <p:cNvSpPr txBox="1"/>
              <p:nvPr/>
            </p:nvSpPr>
            <p:spPr>
              <a:xfrm>
                <a:off x="801144" y="3606479"/>
                <a:ext cx="20601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co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66C802-749B-849F-1DB9-88BAA19F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44" y="3606479"/>
                <a:ext cx="2060188" cy="369332"/>
              </a:xfrm>
              <a:prstGeom prst="rect">
                <a:avLst/>
              </a:prstGeom>
              <a:blipFill>
                <a:blip r:embed="rId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B478ECA0-F856-358A-1C5E-07316CCDF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785682"/>
                  </p:ext>
                </p:extLst>
              </p:nvPr>
            </p:nvGraphicFramePr>
            <p:xfrm>
              <a:off x="6037281" y="1443298"/>
              <a:ext cx="5353575" cy="424317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971111">
                      <a:extLst>
                        <a:ext uri="{9D8B030D-6E8A-4147-A177-3AD203B41FA5}">
                          <a16:colId xmlns:a16="http://schemas.microsoft.com/office/drawing/2014/main" val="593999812"/>
                        </a:ext>
                      </a:extLst>
                    </a:gridCol>
                    <a:gridCol w="1382464">
                      <a:extLst>
                        <a:ext uri="{9D8B030D-6E8A-4147-A177-3AD203B41FA5}">
                          <a16:colId xmlns:a16="http://schemas.microsoft.com/office/drawing/2014/main" val="4228002108"/>
                        </a:ext>
                      </a:extLst>
                    </a:gridCol>
                  </a:tblGrid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Длина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 = C,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1483.699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58520220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расширения орбиты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0.011120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36893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расширения орбиты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534805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 энергия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7.957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470599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Лоренц-фактор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7.48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00814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Максимальная интенсивность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𝑝𝑝𝑝</m:t>
                              </m:r>
                            </m:oMath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4×</m:t>
                                </m:r>
                                <m:sSup>
                                  <m:sSup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9591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Ускоряющая фаза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35599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адиабатичности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ad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мс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.218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735012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нелинейности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мс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0.195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4429318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Гармоническое число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4380088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Амплитуда ускоряющих станций, кВ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780165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ускоряющих станций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65226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Темп ускорения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1/c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42.7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45069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B478ECA0-F856-358A-1C5E-07316CCDF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785682"/>
                  </p:ext>
                </p:extLst>
              </p:nvPr>
            </p:nvGraphicFramePr>
            <p:xfrm>
              <a:off x="6037281" y="1443298"/>
              <a:ext cx="5353575" cy="424317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971111">
                      <a:extLst>
                        <a:ext uri="{9D8B030D-6E8A-4147-A177-3AD203B41FA5}">
                          <a16:colId xmlns:a16="http://schemas.microsoft.com/office/drawing/2014/main" val="593999812"/>
                        </a:ext>
                      </a:extLst>
                    </a:gridCol>
                    <a:gridCol w="1382464">
                      <a:extLst>
                        <a:ext uri="{9D8B030D-6E8A-4147-A177-3AD203B41FA5}">
                          <a16:colId xmlns:a16="http://schemas.microsoft.com/office/drawing/2014/main" val="4228002108"/>
                        </a:ext>
                      </a:extLst>
                    </a:gridCol>
                  </a:tblGrid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Длина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 = C,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1538" r="-1835" b="-11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8520220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107407" r="-35463" b="-10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07407" r="-1835" b="-10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136893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215385" r="-35463" b="-9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215385" r="-1835" b="-9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534805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 энергия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328000" r="-1835" b="-9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70599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396296" r="-35463" b="-7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396296" r="-1835" b="-7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0814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515385" r="-35463" b="-6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515385" r="-1835" b="-6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591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615385" r="-35463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615385" r="-1835" b="-5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35599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715385" r="-35463" b="-4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715385" r="-1835" b="-4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35012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848000" r="-35463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848000" r="-1835" b="-4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4429318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Гармоническое число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948000" r="-1835" b="-3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80088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Амплитуда ускоряющих станций, кВ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048000" r="-1835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780165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ускоряющих станций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103846" r="-183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65226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1252000" r="-3546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252000" r="-183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5069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A472C86-ACF1-4DB5-F740-9C900F8397D5}"/>
              </a:ext>
            </a:extLst>
          </p:cNvPr>
          <p:cNvSpPr txBox="1"/>
          <p:nvPr/>
        </p:nvSpPr>
        <p:spPr>
          <a:xfrm>
            <a:off x="879203" y="1360829"/>
            <a:ext cx="24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Время адиабатичности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4B2D1-9A87-367B-66C8-9E225995BE20}"/>
              </a:ext>
            </a:extLst>
          </p:cNvPr>
          <p:cNvSpPr txBox="1"/>
          <p:nvPr/>
        </p:nvSpPr>
        <p:spPr>
          <a:xfrm>
            <a:off x="879203" y="3010885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Условие стабильности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5E5F27-E066-22F8-7A29-8D26EB89B7BA}"/>
              </a:ext>
            </a:extLst>
          </p:cNvPr>
          <p:cNvSpPr txBox="1"/>
          <p:nvPr/>
        </p:nvSpPr>
        <p:spPr>
          <a:xfrm>
            <a:off x="879203" y="4218892"/>
            <a:ext cx="3677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/>
              <a:t>Время нелинейности</a:t>
            </a:r>
          </a:p>
        </p:txBody>
      </p:sp>
    </p:spTree>
    <p:extLst>
      <p:ext uri="{BB962C8B-B14F-4D97-AF65-F5344CB8AC3E}">
        <p14:creationId xmlns:p14="http://schemas.microsoft.com/office/powerpoint/2010/main" val="1502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 скачка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DC3BC2-3262-CF35-46D0-849BEB54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2" y="948031"/>
            <a:ext cx="3124200" cy="3175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DEEA6C-E012-68EC-8686-94FEA51D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" y="4144888"/>
            <a:ext cx="2855071" cy="22612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BABE1EB-917E-D23C-D6B3-799B8B596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842" y="4144193"/>
            <a:ext cx="2855071" cy="22612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5B4A47-1D88-7961-50DF-BC377400A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842" y="949247"/>
            <a:ext cx="3124200" cy="3175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200926B-63C7-62BC-EB53-4EA567416B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53" y="4144193"/>
            <a:ext cx="2907974" cy="226121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6E39747-59DC-7590-BF1B-AD7623364F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781" y="4151169"/>
            <a:ext cx="2907974" cy="2261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/>
              <p:nvPr/>
            </p:nvSpPr>
            <p:spPr>
              <a:xfrm>
                <a:off x="3649468" y="1018979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1018979"/>
                <a:ext cx="89665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/>
              <p:nvPr/>
            </p:nvSpPr>
            <p:spPr>
              <a:xfrm>
                <a:off x="10052920" y="1084497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920" y="1084497"/>
                <a:ext cx="155799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DF3AA3-44A4-C3AE-AF8E-728DA803CF73}"/>
                  </a:ext>
                </a:extLst>
              </p:cNvPr>
              <p:cNvSpPr txBox="1"/>
              <p:nvPr/>
            </p:nvSpPr>
            <p:spPr>
              <a:xfrm>
                <a:off x="3574329" y="1736522"/>
                <a:ext cx="206338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Ускорение</a:t>
                </a:r>
              </a:p>
              <a:p>
                <a:r>
                  <a:rPr lang="en-US" dirty="0"/>
                  <a:t>7.0</a:t>
                </a:r>
                <a:r>
                  <a:rPr lang="ru-RU" dirty="0"/>
                  <a:t> – </a:t>
                </a:r>
                <a:r>
                  <a:rPr lang="en-US" dirty="0"/>
                  <a:t>9.0 </a:t>
                </a:r>
                <a:r>
                  <a:rPr lang="ru-RU" dirty="0"/>
                  <a:t>ГэВ</a:t>
                </a:r>
              </a:p>
              <a:p>
                <a:br>
                  <a:rPr lang="ru-RU" dirty="0"/>
                </a:br>
                <a:r>
                  <a:rPr lang="ru-RU" dirty="0"/>
                  <a:t>Начальный размер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=1.5 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DF3AA3-44A4-C3AE-AF8E-728DA803C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29" y="1736522"/>
                <a:ext cx="2063385" cy="2031325"/>
              </a:xfrm>
              <a:prstGeom prst="rect">
                <a:avLst/>
              </a:prstGeom>
              <a:blipFill>
                <a:blip r:embed="rId11"/>
                <a:stretch>
                  <a:fillRect l="-2439" t="-1242" r="-1220" b="-2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5D90CDC-4FDE-4D6E-137F-172281AB1278}"/>
              </a:ext>
            </a:extLst>
          </p:cNvPr>
          <p:cNvSpPr txBox="1"/>
          <p:nvPr/>
        </p:nvSpPr>
        <p:spPr>
          <a:xfrm>
            <a:off x="4546124" y="4966278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7.0</a:t>
            </a:r>
            <a:r>
              <a:rPr lang="ru-RU" sz="1400" dirty="0"/>
              <a:t> – 13</a:t>
            </a:r>
            <a:r>
              <a:rPr lang="en-US" sz="1400" dirty="0"/>
              <a:t>.0 </a:t>
            </a:r>
            <a:r>
              <a:rPr lang="ru-RU" sz="1400" dirty="0"/>
              <a:t>ГэВ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0852F-5256-1AF1-BCE1-3DE891FF54CF}"/>
              </a:ext>
            </a:extLst>
          </p:cNvPr>
          <p:cNvSpPr txBox="1"/>
          <p:nvPr/>
        </p:nvSpPr>
        <p:spPr>
          <a:xfrm>
            <a:off x="10738851" y="4966279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7.0</a:t>
            </a:r>
            <a:r>
              <a:rPr lang="ru-RU" sz="1400" dirty="0"/>
              <a:t> – 13</a:t>
            </a:r>
            <a:r>
              <a:rPr lang="en-US" sz="1400" dirty="0"/>
              <a:t>.0 </a:t>
            </a:r>
            <a:r>
              <a:rPr lang="ru-RU" sz="1400" dirty="0"/>
              <a:t>ГэВ</a:t>
            </a:r>
          </a:p>
        </p:txBody>
      </p:sp>
    </p:spTree>
    <p:extLst>
      <p:ext uri="{BB962C8B-B14F-4D97-AF65-F5344CB8AC3E}">
        <p14:creationId xmlns:p14="http://schemas.microsoft.com/office/powerpoint/2010/main" val="1060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 скачка (</a:t>
            </a:r>
            <a:r>
              <a:rPr lang="en-US" sz="3200" dirty="0"/>
              <a:t>MCF0 vs MCF1</a:t>
            </a:r>
            <a:r>
              <a:rPr lang="ru-RU" sz="3200" dirty="0"/>
              <a:t>) </a:t>
            </a:r>
            <a:r>
              <a:rPr lang="en-US" sz="3200" dirty="0"/>
              <a:t>Snapshot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049EDC-844E-9916-4441-68E742F17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59" y="3995917"/>
            <a:ext cx="2266141" cy="2296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293039-8538-9477-5D50-1E16A34C7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59" y="1557628"/>
            <a:ext cx="2264118" cy="2296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E03A6A-4C86-E63E-D378-7E7176E30E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85" y="4022129"/>
            <a:ext cx="2925963" cy="2275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5D9E5D-7A01-CED8-9F6D-DCE44BCF03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4" y="4004206"/>
            <a:ext cx="2925963" cy="2275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D4E875-B2C9-6F9F-93F8-6DA86A1919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5" y="1554917"/>
            <a:ext cx="2264837" cy="2296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20FA0C-E125-E55E-9707-6ACA9CEF35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8" y="3993406"/>
            <a:ext cx="2265374" cy="2296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8340C2-01BD-F560-D7E1-59D4E016A47B}"/>
                  </a:ext>
                </a:extLst>
              </p:cNvPr>
              <p:cNvSpPr txBox="1"/>
              <p:nvPr/>
            </p:nvSpPr>
            <p:spPr>
              <a:xfrm>
                <a:off x="3161973" y="118280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8340C2-01BD-F560-D7E1-59D4E016A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73" y="1182807"/>
                <a:ext cx="89665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C2386E-31AB-645A-D00B-09E0144A40A1}"/>
                  </a:ext>
                </a:extLst>
              </p:cNvPr>
              <p:cNvSpPr txBox="1"/>
              <p:nvPr/>
            </p:nvSpPr>
            <p:spPr>
              <a:xfrm>
                <a:off x="6075842" y="1070663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C2386E-31AB-645A-D00B-09E0144A4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842" y="1070663"/>
                <a:ext cx="155799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657CFE-BA8F-8DA6-A592-5FC428345B44}"/>
                  </a:ext>
                </a:extLst>
              </p:cNvPr>
              <p:cNvSpPr txBox="1"/>
              <p:nvPr/>
            </p:nvSpPr>
            <p:spPr>
              <a:xfrm>
                <a:off x="3161973" y="1747987"/>
                <a:ext cx="206338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Ускорение</a:t>
                </a:r>
              </a:p>
              <a:p>
                <a:r>
                  <a:rPr lang="en-US" dirty="0"/>
                  <a:t>7.0</a:t>
                </a:r>
                <a:r>
                  <a:rPr lang="ru-RU" dirty="0"/>
                  <a:t> – </a:t>
                </a:r>
                <a:r>
                  <a:rPr lang="en-US" dirty="0"/>
                  <a:t>9.0 </a:t>
                </a:r>
                <a:r>
                  <a:rPr lang="ru-RU" dirty="0"/>
                  <a:t>ГэВ</a:t>
                </a:r>
              </a:p>
              <a:p>
                <a:br>
                  <a:rPr lang="ru-RU" dirty="0"/>
                </a:br>
                <a:r>
                  <a:rPr lang="ru-RU" dirty="0"/>
                  <a:t>Начальный размер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=1.5 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657CFE-BA8F-8DA6-A592-5FC42834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73" y="1747987"/>
                <a:ext cx="2063385" cy="2031325"/>
              </a:xfrm>
              <a:prstGeom prst="rect">
                <a:avLst/>
              </a:prstGeom>
              <a:blipFill>
                <a:blip r:embed="rId11"/>
                <a:stretch>
                  <a:fillRect l="-3067" t="-1242" r="-1227" b="-2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40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Возмущение пучка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/>
              <p:nvPr/>
            </p:nvSpPr>
            <p:spPr>
              <a:xfrm>
                <a:off x="3825080" y="2706005"/>
                <a:ext cx="4541840" cy="180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𝐁</m:t>
                              </m:r>
                              <m:d>
                                <m:dPr>
                                  <m:ctrlP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r>
                        <a:rPr lang="ru-RU" sz="18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(5)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𝐁</m:t>
                              </m:r>
                              <m:d>
                                <m:dPr>
                                  <m:ctrlP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r>
                        <a:rPr lang="ru-RU" sz="18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(6),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80" y="2706005"/>
                <a:ext cx="4541840" cy="1801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0C53B-70D7-C1D1-ABDA-EA154D4E1D3A}"/>
                  </a:ext>
                </a:extLst>
              </p:cNvPr>
              <p:cNvSpPr txBox="1"/>
              <p:nvPr/>
            </p:nvSpPr>
            <p:spPr>
              <a:xfrm>
                <a:off x="1694984" y="1271843"/>
                <a:ext cx="8586439" cy="1206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в общем случае включает в себя все возможные взаимодействия пучка с окружающей средой. Особый интерес на динамику при исследовании прохождения критической энергии представляет как продольный импеданс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∥</m:t>
                        </m:r>
                      </m:sub>
                    </m:sSub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так и поперечный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[5]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0C53B-70D7-C1D1-ABDA-EA154D4E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84" y="1271843"/>
                <a:ext cx="8586439" cy="1206228"/>
              </a:xfrm>
              <a:prstGeom prst="rect">
                <a:avLst/>
              </a:prstGeom>
              <a:blipFill>
                <a:blip r:embed="rId4"/>
                <a:stretch>
                  <a:fillRect l="-591" t="-3125" r="-591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AA1D8B-F0FE-CE22-487E-0F47E180AAAD}"/>
              </a:ext>
            </a:extLst>
          </p:cNvPr>
          <p:cNvSpPr txBox="1"/>
          <p:nvPr/>
        </p:nvSpPr>
        <p:spPr>
          <a:xfrm>
            <a:off x="1694985" y="4853685"/>
            <a:ext cx="8586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большое значение представляет интенсивность сгустка и распределение частиц, определяя дополнительное напряжение. В зависимости от конкретного видна импеданса, наведеное напряжение может как фокусировать, так и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дефокусировать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сгусток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37500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3590</TotalTime>
  <Words>2732</Words>
  <Application>Microsoft Macintosh PowerPoint</Application>
  <PresentationFormat>Широкоэкранный</PresentationFormat>
  <Paragraphs>460</Paragraphs>
  <Slides>36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55</cp:revision>
  <dcterms:created xsi:type="dcterms:W3CDTF">2023-12-23T15:58:51Z</dcterms:created>
  <dcterms:modified xsi:type="dcterms:W3CDTF">2023-12-26T19:29:49Z</dcterms:modified>
</cp:coreProperties>
</file>